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7559675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41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786" cy="498693"/>
          </a:xfrm>
          <a:prstGeom prst="rect">
            <a:avLst/>
          </a:prstGeom>
        </p:spPr>
        <p:txBody>
          <a:bodyPr vert="horz" lIns="95678" tIns="47839" rIns="95678" bIns="47839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8693"/>
          </a:xfrm>
          <a:prstGeom prst="rect">
            <a:avLst/>
          </a:prstGeom>
        </p:spPr>
        <p:txBody>
          <a:bodyPr vert="horz" lIns="95678" tIns="47839" rIns="95678" bIns="47839" rtlCol="0"/>
          <a:lstStyle>
            <a:lvl1pPr algn="r">
              <a:defRPr sz="1300"/>
            </a:lvl1pPr>
          </a:lstStyle>
          <a:p>
            <a:fld id="{2EF9BB3B-2571-4ED0-AE4F-574558D9BE8D}" type="datetimeFigureOut">
              <a:rPr kumimoji="1" lang="ja-JP" altLang="en-US" smtClean="0"/>
              <a:t>2025/9/15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78" tIns="47839" rIns="95678" bIns="4783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8"/>
            <a:ext cx="5445760" cy="3913614"/>
          </a:xfrm>
          <a:prstGeom prst="rect">
            <a:avLst/>
          </a:prstGeom>
        </p:spPr>
        <p:txBody>
          <a:bodyPr vert="horz" lIns="95678" tIns="47839" rIns="95678" bIns="4783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0648"/>
            <a:ext cx="2949786" cy="498692"/>
          </a:xfrm>
          <a:prstGeom prst="rect">
            <a:avLst/>
          </a:prstGeom>
        </p:spPr>
        <p:txBody>
          <a:bodyPr vert="horz" lIns="95678" tIns="47839" rIns="95678" bIns="47839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8"/>
            <a:ext cx="2949786" cy="498692"/>
          </a:xfrm>
          <a:prstGeom prst="rect">
            <a:avLst/>
          </a:prstGeom>
        </p:spPr>
        <p:txBody>
          <a:bodyPr vert="horz" lIns="95678" tIns="47839" rIns="95678" bIns="47839" rtlCol="0" anchor="b"/>
          <a:lstStyle>
            <a:lvl1pPr algn="r">
              <a:defRPr sz="1300"/>
            </a:lvl1pPr>
          </a:lstStyle>
          <a:p>
            <a:fld id="{0B9FC938-54B2-41D1-96F7-2A79785BC6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2838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86495" rtl="0" eaLnBrk="1" latinLnBrk="0" hangingPunct="1">
      <a:defRPr kumimoji="1" sz="770" kern="1200">
        <a:solidFill>
          <a:schemeClr val="tx1"/>
        </a:solidFill>
        <a:latin typeface="+mn-lt"/>
        <a:ea typeface="+mn-ea"/>
        <a:cs typeface="+mn-cs"/>
      </a:defRPr>
    </a:lvl1pPr>
    <a:lvl2pPr marL="293248" algn="l" defTabSz="586495" rtl="0" eaLnBrk="1" latinLnBrk="0" hangingPunct="1">
      <a:defRPr kumimoji="1" sz="770" kern="1200">
        <a:solidFill>
          <a:schemeClr val="tx1"/>
        </a:solidFill>
        <a:latin typeface="+mn-lt"/>
        <a:ea typeface="+mn-ea"/>
        <a:cs typeface="+mn-cs"/>
      </a:defRPr>
    </a:lvl2pPr>
    <a:lvl3pPr marL="586495" algn="l" defTabSz="586495" rtl="0" eaLnBrk="1" latinLnBrk="0" hangingPunct="1">
      <a:defRPr kumimoji="1" sz="770" kern="1200">
        <a:solidFill>
          <a:schemeClr val="tx1"/>
        </a:solidFill>
        <a:latin typeface="+mn-lt"/>
        <a:ea typeface="+mn-ea"/>
        <a:cs typeface="+mn-cs"/>
      </a:defRPr>
    </a:lvl3pPr>
    <a:lvl4pPr marL="879742" algn="l" defTabSz="586495" rtl="0" eaLnBrk="1" latinLnBrk="0" hangingPunct="1">
      <a:defRPr kumimoji="1" sz="770" kern="1200">
        <a:solidFill>
          <a:schemeClr val="tx1"/>
        </a:solidFill>
        <a:latin typeface="+mn-lt"/>
        <a:ea typeface="+mn-ea"/>
        <a:cs typeface="+mn-cs"/>
      </a:defRPr>
    </a:lvl4pPr>
    <a:lvl5pPr marL="1172990" algn="l" defTabSz="586495" rtl="0" eaLnBrk="1" latinLnBrk="0" hangingPunct="1">
      <a:defRPr kumimoji="1" sz="770" kern="1200">
        <a:solidFill>
          <a:schemeClr val="tx1"/>
        </a:solidFill>
        <a:latin typeface="+mn-lt"/>
        <a:ea typeface="+mn-ea"/>
        <a:cs typeface="+mn-cs"/>
      </a:defRPr>
    </a:lvl5pPr>
    <a:lvl6pPr marL="1466237" algn="l" defTabSz="586495" rtl="0" eaLnBrk="1" latinLnBrk="0" hangingPunct="1">
      <a:defRPr kumimoji="1" sz="770" kern="1200">
        <a:solidFill>
          <a:schemeClr val="tx1"/>
        </a:solidFill>
        <a:latin typeface="+mn-lt"/>
        <a:ea typeface="+mn-ea"/>
        <a:cs typeface="+mn-cs"/>
      </a:defRPr>
    </a:lvl6pPr>
    <a:lvl7pPr marL="1759485" algn="l" defTabSz="586495" rtl="0" eaLnBrk="1" latinLnBrk="0" hangingPunct="1">
      <a:defRPr kumimoji="1" sz="770" kern="1200">
        <a:solidFill>
          <a:schemeClr val="tx1"/>
        </a:solidFill>
        <a:latin typeface="+mn-lt"/>
        <a:ea typeface="+mn-ea"/>
        <a:cs typeface="+mn-cs"/>
      </a:defRPr>
    </a:lvl7pPr>
    <a:lvl8pPr marL="2052733" algn="l" defTabSz="586495" rtl="0" eaLnBrk="1" latinLnBrk="0" hangingPunct="1">
      <a:defRPr kumimoji="1" sz="770" kern="1200">
        <a:solidFill>
          <a:schemeClr val="tx1"/>
        </a:solidFill>
        <a:latin typeface="+mn-lt"/>
        <a:ea typeface="+mn-ea"/>
        <a:cs typeface="+mn-cs"/>
      </a:defRPr>
    </a:lvl8pPr>
    <a:lvl9pPr marL="2345979" algn="l" defTabSz="586495" rtl="0" eaLnBrk="1" latinLnBrk="0" hangingPunct="1">
      <a:defRPr kumimoji="1" sz="77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00ED-8E21-447D-8C18-260B54D2C23C}" type="datetime1">
              <a:rPr kumimoji="1" lang="ja-JP" altLang="en-US" smtClean="0"/>
              <a:t>2025/9/15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6C3-C359-4536-A3CF-55774601E4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2186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19D7F-CC27-4CB8-989C-F9AC157CC8C4}" type="datetime1">
              <a:rPr kumimoji="1" lang="ja-JP" altLang="en-US" smtClean="0"/>
              <a:t>2025/9/15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6C3-C359-4536-A3CF-55774601E4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7677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9B32-0B3B-4C43-B152-E178A091A266}" type="datetime1">
              <a:rPr kumimoji="1" lang="ja-JP" altLang="en-US" smtClean="0"/>
              <a:t>2025/9/15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6C3-C359-4536-A3CF-55774601E4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66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CA55-0C92-4E2B-A11B-BEC3611D7FB2}" type="datetime1">
              <a:rPr kumimoji="1" lang="ja-JP" altLang="en-US" smtClean="0"/>
              <a:t>2025/9/15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6C3-C359-4536-A3CF-55774601E4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28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7CB6-4146-4565-B928-173CB15D4413}" type="datetime1">
              <a:rPr kumimoji="1" lang="ja-JP" altLang="en-US" smtClean="0"/>
              <a:t>2025/9/15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6C3-C359-4536-A3CF-55774601E4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6466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799-BE08-4008-8A62-BD74A3715C19}" type="datetime1">
              <a:rPr kumimoji="1" lang="ja-JP" altLang="en-US" smtClean="0"/>
              <a:t>2025/9/15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6C3-C359-4536-A3CF-55774601E4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935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2BF8-1F73-4E86-AB5F-C7DCA11F3467}" type="datetime1">
              <a:rPr kumimoji="1" lang="ja-JP" altLang="en-US" smtClean="0"/>
              <a:t>2025/9/15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6C3-C359-4536-A3CF-55774601E4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1246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8B99-3A55-42E8-9879-B13638EEB8C0}" type="datetime1">
              <a:rPr kumimoji="1" lang="ja-JP" altLang="en-US" smtClean="0"/>
              <a:t>2025/9/15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6C3-C359-4536-A3CF-55774601E4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334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2F05-D43C-48F3-83BB-453B1811D55A}" type="datetime1">
              <a:rPr kumimoji="1" lang="ja-JP" altLang="en-US" smtClean="0"/>
              <a:t>2025/9/15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6C3-C359-4536-A3CF-55774601E4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8869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D4175-7E2E-4A06-9DC6-091F0F05F43E}" type="datetime1">
              <a:rPr kumimoji="1" lang="ja-JP" altLang="en-US" smtClean="0"/>
              <a:t>2025/9/15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6C3-C359-4536-A3CF-55774601E4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7857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2A3C-3233-41AC-AF26-6F1355F2671E}" type="datetime1">
              <a:rPr kumimoji="1" lang="ja-JP" altLang="en-US" smtClean="0"/>
              <a:t>2025/9/15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6C3-C359-4536-A3CF-55774601E4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832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40000"/>
                <a:lumOff val="60000"/>
              </a:schemeClr>
            </a:gs>
            <a:gs pos="54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9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242E3-C23B-4CF8-8F18-EB9F857AA3CE}" type="datetime1">
              <a:rPr kumimoji="1" lang="ja-JP" altLang="en-US" smtClean="0"/>
              <a:t>2025/9/15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E96C3-C359-4536-A3CF-55774601E4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597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em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40000"/>
                <a:lumOff val="60000"/>
              </a:schemeClr>
            </a:gs>
            <a:gs pos="53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9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6">
            <a:extLst>
              <a:ext uri="{FF2B5EF4-FFF2-40B4-BE49-F238E27FC236}">
                <a16:creationId xmlns:a16="http://schemas.microsoft.com/office/drawing/2014/main" id="{5F193EAB-9B2D-4BBB-9721-C2FF4991A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774" y="1391960"/>
            <a:ext cx="1410060" cy="89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01ACF6D-A771-4F4F-8168-ACD7CEEA6ED9}"/>
              </a:ext>
            </a:extLst>
          </p:cNvPr>
          <p:cNvSpPr/>
          <p:nvPr/>
        </p:nvSpPr>
        <p:spPr>
          <a:xfrm>
            <a:off x="0" y="623440"/>
            <a:ext cx="75596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ko-K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</a:rPr>
              <a:t>서울재팬클럽 </a:t>
            </a:r>
            <a:r>
              <a:rPr lang="ja-JP" altLang="en-US" sz="297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（ＳＪＣ）</a:t>
            </a:r>
            <a:r>
              <a:rPr lang="ko-KR" altLang="en-US" sz="297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</a:rPr>
              <a:t>안내</a:t>
            </a:r>
            <a:endParaRPr lang="ja-JP" altLang="en-US" sz="2976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2182EB5C-DFDC-442E-A289-22E288F43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97" y="1391960"/>
            <a:ext cx="5893328" cy="131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984" dirty="0"/>
              <a:t>서울재팬클럽</a:t>
            </a:r>
            <a:r>
              <a:rPr lang="en-US" altLang="ja-JP" sz="1984" dirty="0"/>
              <a:t>(</a:t>
            </a:r>
            <a:r>
              <a:rPr lang="ja-JP" altLang="en-US" sz="1984" dirty="0"/>
              <a:t>ＳＪＣ</a:t>
            </a:r>
            <a:r>
              <a:rPr lang="en-US" altLang="ja-JP" sz="1984" dirty="0"/>
              <a:t>)</a:t>
            </a:r>
            <a:r>
              <a:rPr lang="ko-KR" altLang="en-US" sz="1984" dirty="0"/>
              <a:t>은 한국 최대 일본계커뮤니티로</a:t>
            </a:r>
            <a:r>
              <a:rPr lang="en-US" altLang="ko-KR" sz="1984" dirty="0"/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984" dirty="0"/>
              <a:t>친목교류와 사회공헌을 지향하는 </a:t>
            </a:r>
            <a:endParaRPr lang="en-US" altLang="ko-KR" sz="1984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984" dirty="0"/>
              <a:t>활동을하고있습니다</a:t>
            </a:r>
            <a:r>
              <a:rPr lang="en-US" altLang="ko-KR" sz="1984" dirty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984" dirty="0"/>
          </a:p>
        </p:txBody>
      </p:sp>
      <p:graphicFrame>
        <p:nvGraphicFramePr>
          <p:cNvPr id="9" name="Group 21">
            <a:extLst>
              <a:ext uri="{FF2B5EF4-FFF2-40B4-BE49-F238E27FC236}">
                <a16:creationId xmlns:a16="http://schemas.microsoft.com/office/drawing/2014/main" id="{8B1AAFF4-D452-475F-AB56-F19C674427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138603"/>
              </p:ext>
            </p:extLst>
          </p:nvPr>
        </p:nvGraphicFramePr>
        <p:xfrm>
          <a:off x="241799" y="2695725"/>
          <a:ext cx="7317876" cy="1919887"/>
        </p:xfrm>
        <a:graphic>
          <a:graphicData uri="http://schemas.openxmlformats.org/drawingml/2006/table">
            <a:tbl>
              <a:tblPr/>
              <a:tblGrid>
                <a:gridCol w="1000530">
                  <a:extLst>
                    <a:ext uri="{9D8B030D-6E8A-4147-A177-3AD203B41FA5}">
                      <a16:colId xmlns:a16="http://schemas.microsoft.com/office/drawing/2014/main" val="2718116895"/>
                    </a:ext>
                  </a:extLst>
                </a:gridCol>
                <a:gridCol w="6317346">
                  <a:extLst>
                    <a:ext uri="{9D8B030D-6E8A-4147-A177-3AD203B41FA5}">
                      <a16:colId xmlns:a16="http://schemas.microsoft.com/office/drawing/2014/main" val="2442568975"/>
                    </a:ext>
                  </a:extLst>
                </a:gridCol>
              </a:tblGrid>
              <a:tr h="360362">
                <a:tc>
                  <a:txBody>
                    <a:bodyPr/>
                    <a:lstStyle>
                      <a:lvl1pPr marL="0" algn="l" defTabSz="1219170" rtl="0" eaLnBrk="0" latinLnBrk="0" hangingPunct="0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defTabSz="121917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defTabSz="1219170" rtl="0" eaLnBrk="0" latinLnBrk="0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defTabSz="121917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defTabSz="121917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algn="l" defTabSz="121917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algn="l" defTabSz="121917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algn="l" defTabSz="121917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algn="l" defTabSz="121917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이사장</a:t>
                      </a:r>
                      <a:r>
                        <a:rPr kumimoji="1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55805" marR="55805" marT="28987" marB="2898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0" latinLnBrk="0" hangingPunct="0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defTabSz="121917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defTabSz="1219170" rtl="0" eaLnBrk="0" latinLnBrk="0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defTabSz="121917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defTabSz="121917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algn="l" defTabSz="121917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algn="l" defTabSz="121917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algn="l" defTabSz="121917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algn="l" defTabSz="121917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마쯔우라</a:t>
                      </a:r>
                      <a:r>
                        <a:rPr kumimoji="1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테쯔야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(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한국미쓰비시상사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)</a:t>
                      </a:r>
                      <a:endParaRPr kumimoji="1" lang="en-US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55805" marR="55805" marT="28987" marB="2898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134381"/>
                  </a:ext>
                </a:extLst>
              </a:tr>
              <a:tr h="662749">
                <a:tc>
                  <a:txBody>
                    <a:bodyPr/>
                    <a:lstStyle>
                      <a:lvl1pPr marL="0" algn="l" defTabSz="1219170" rtl="0" eaLnBrk="0" latinLnBrk="0" hangingPunct="0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defTabSz="121917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defTabSz="1219170" rtl="0" eaLnBrk="0" latinLnBrk="0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defTabSz="121917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defTabSz="121917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algn="l" defTabSz="121917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algn="l" defTabSz="121917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algn="l" defTabSz="121917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algn="l" defTabSz="121917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회원수</a:t>
                      </a:r>
                      <a:endParaRPr kumimoji="1" lang="ja-JP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55805" marR="55805" marT="28987" marB="2898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0" latinLnBrk="0" hangingPunct="0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defTabSz="121917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defTabSz="1219170" rtl="0" eaLnBrk="0" latinLnBrk="0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defTabSz="121917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defTabSz="121917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algn="l" defTabSz="121917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algn="l" defTabSz="121917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algn="l" defTabSz="121917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algn="l" defTabSz="121917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법인회원 약 </a:t>
                      </a: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320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사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개인회원 약 </a:t>
                      </a: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1,200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명</a:t>
                      </a:r>
                    </a:p>
                  </a:txBody>
                  <a:tcPr marL="55805" marR="55805" marT="28987" marB="2898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8519308"/>
                  </a:ext>
                </a:extLst>
              </a:tr>
              <a:tr h="889539">
                <a:tc>
                  <a:txBody>
                    <a:bodyPr/>
                    <a:lstStyle>
                      <a:lvl1pPr marL="0" algn="l" defTabSz="1219170" rtl="0" eaLnBrk="0" latinLnBrk="0" hangingPunct="0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defTabSz="121917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defTabSz="1219170" rtl="0" eaLnBrk="0" latinLnBrk="0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defTabSz="121917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defTabSz="121917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algn="l" defTabSz="121917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algn="l" defTabSz="121917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algn="l" defTabSz="121917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algn="l" defTabSz="121917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설 립</a:t>
                      </a:r>
                      <a:endParaRPr kumimoji="1" lang="ja-JP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55805" marR="55805" marT="28987" marB="2898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68400" indent="-1168400" algn="l" defTabSz="1219170" rtl="0" eaLnBrk="0" latinLnBrk="0" hangingPunct="0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defTabSz="121917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defTabSz="1219170" rtl="0" eaLnBrk="0" latinLnBrk="0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defTabSz="121917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defTabSz="1219170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algn="l" defTabSz="121917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algn="l" defTabSz="121917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algn="l" defTabSz="121917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algn="l" defTabSz="121917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1168400" marR="0" lvl="0" indent="-1168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1997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년</a:t>
                      </a:r>
                      <a:r>
                        <a:rPr kumimoji="1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１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월</a:t>
                      </a:r>
                      <a:endParaRPr kumimoji="1" lang="en-US" altLang="ja-JP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  <a:p>
                      <a:pPr marL="1168400" marR="0" lvl="0" indent="-1168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※</a:t>
                      </a:r>
                      <a:r>
                        <a:rPr kumimoji="1" lang="ko-KR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서울 일본인회</a:t>
                      </a:r>
                      <a:r>
                        <a:rPr kumimoji="1" lang="ja-JP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（</a:t>
                      </a:r>
                      <a:r>
                        <a:rPr kumimoji="1" lang="en-US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1966</a:t>
                      </a:r>
                      <a:r>
                        <a:rPr kumimoji="1" lang="ko-KR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년</a:t>
                      </a:r>
                      <a:r>
                        <a:rPr kumimoji="1" lang="ja-JP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）・</a:t>
                      </a:r>
                      <a:r>
                        <a:rPr kumimoji="1" lang="ko-KR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서울 상공회</a:t>
                      </a:r>
                      <a:r>
                        <a:rPr kumimoji="1" lang="ja-JP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（</a:t>
                      </a:r>
                      <a:r>
                        <a:rPr kumimoji="1" lang="en-US" altLang="ko-K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1967</a:t>
                      </a:r>
                      <a:r>
                        <a:rPr kumimoji="1" lang="ko-KR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년</a:t>
                      </a:r>
                      <a:r>
                        <a:rPr kumimoji="1" lang="ja-JP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）</a:t>
                      </a:r>
                      <a:endParaRPr kumimoji="1" lang="en-US" altLang="ja-JP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  <a:p>
                      <a:pPr marL="1168400" marR="0" lvl="0" indent="-1168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    </a:t>
                      </a:r>
                      <a:r>
                        <a:rPr kumimoji="1" lang="ja-JP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・ＪＶ（</a:t>
                      </a:r>
                      <a:r>
                        <a:rPr kumimoji="1" lang="ko-KR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조인트벤쳐</a:t>
                      </a:r>
                      <a:r>
                        <a:rPr kumimoji="1" lang="ja-JP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）</a:t>
                      </a:r>
                      <a:r>
                        <a:rPr kumimoji="1" lang="ko-KR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회</a:t>
                      </a:r>
                      <a:r>
                        <a:rPr kumimoji="1" lang="ja-JP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（</a:t>
                      </a:r>
                      <a:r>
                        <a:rPr kumimoji="1" lang="en-US" altLang="ko-K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1972</a:t>
                      </a:r>
                      <a:r>
                        <a:rPr kumimoji="1" lang="ko-KR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년</a:t>
                      </a:r>
                      <a:r>
                        <a:rPr kumimoji="1" lang="ja-JP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）</a:t>
                      </a:r>
                      <a:r>
                        <a:rPr kumimoji="1" lang="ko-KR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의 </a:t>
                      </a:r>
                      <a:r>
                        <a:rPr kumimoji="1" lang="en-US" altLang="ko-K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1" lang="ko-KR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회가 합병하여 발족</a:t>
                      </a:r>
                      <a:r>
                        <a:rPr kumimoji="1" lang="en-US" altLang="ko-K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.</a:t>
                      </a:r>
                      <a:endParaRPr kumimoji="1" lang="ja-JP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L="55805" marR="55805" marT="28987" marB="2898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0434231"/>
                  </a:ext>
                </a:extLst>
              </a:tr>
            </a:tbl>
          </a:graphicData>
        </a:graphic>
      </p:graphicFrame>
      <p:sp>
        <p:nvSpPr>
          <p:cNvPr id="10" name="Rectangle 179">
            <a:extLst>
              <a:ext uri="{FF2B5EF4-FFF2-40B4-BE49-F238E27FC236}">
                <a16:creationId xmlns:a16="http://schemas.microsoft.com/office/drawing/2014/main" id="{EF8730B5-6A7F-433E-8F36-DFCC10B59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197" y="4753003"/>
            <a:ext cx="7187104" cy="131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ko-KR" altLang="en-US" sz="1984" b="1" kern="0" dirty="0">
                <a:solidFill>
                  <a:srgbClr val="000000"/>
                </a:solidFill>
              </a:rPr>
              <a:t>목 적</a:t>
            </a:r>
            <a:endParaRPr lang="ja-JP" altLang="en-US" sz="1984" b="1" kern="0" dirty="0">
              <a:solidFill>
                <a:srgbClr val="000000"/>
              </a:solidFill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984" kern="0" dirty="0">
                <a:solidFill>
                  <a:srgbClr val="000000"/>
                </a:solidFill>
              </a:rPr>
              <a:t>　１．</a:t>
            </a:r>
            <a:r>
              <a:rPr lang="ko-KR" altLang="en-US" sz="1984" kern="0" dirty="0">
                <a:solidFill>
                  <a:srgbClr val="000000"/>
                </a:solidFill>
              </a:rPr>
              <a:t>회원상호의 친목도모와 회원의 계발및 복지향상</a:t>
            </a:r>
            <a:endParaRPr lang="ja-JP" altLang="en-US" sz="1984" kern="0" dirty="0">
              <a:solidFill>
                <a:srgbClr val="000000"/>
              </a:solidFill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984" kern="0" dirty="0">
                <a:solidFill>
                  <a:srgbClr val="000000"/>
                </a:solidFill>
              </a:rPr>
              <a:t>　２．</a:t>
            </a:r>
            <a:r>
              <a:rPr lang="ko-KR" altLang="en-US" sz="1984" kern="0" dirty="0">
                <a:solidFill>
                  <a:srgbClr val="000000"/>
                </a:solidFill>
              </a:rPr>
              <a:t>일한양국민의 친선에 기여함과 한국사회에의 공헌</a:t>
            </a:r>
            <a:endParaRPr lang="ja-JP" altLang="en-US" sz="1984" kern="0" dirty="0">
              <a:solidFill>
                <a:srgbClr val="000000"/>
              </a:solidFill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984" kern="0" dirty="0">
                <a:solidFill>
                  <a:srgbClr val="000000"/>
                </a:solidFill>
              </a:rPr>
              <a:t>　３．</a:t>
            </a:r>
            <a:r>
              <a:rPr lang="ko-KR" altLang="en-US" sz="1984" kern="0" dirty="0">
                <a:solidFill>
                  <a:srgbClr val="000000"/>
                </a:solidFill>
              </a:rPr>
              <a:t>일한양국의 경제관계의 원활한 발전 촉진</a:t>
            </a:r>
            <a:endParaRPr lang="ja-JP" altLang="en-US" sz="1984" kern="0" dirty="0">
              <a:solidFill>
                <a:srgbClr val="000000"/>
              </a:solidFill>
            </a:endParaRPr>
          </a:p>
        </p:txBody>
      </p:sp>
      <p:sp>
        <p:nvSpPr>
          <p:cNvPr id="12" name="Rectangle 180">
            <a:extLst>
              <a:ext uri="{FF2B5EF4-FFF2-40B4-BE49-F238E27FC236}">
                <a16:creationId xmlns:a16="http://schemas.microsoft.com/office/drawing/2014/main" id="{8158D409-F8B3-492B-890D-56B6AAC0D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729" y="6263530"/>
            <a:ext cx="7187104" cy="284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1984" kern="0" dirty="0">
                <a:solidFill>
                  <a:srgbClr val="000000"/>
                </a:solidFill>
              </a:rPr>
              <a:t> </a:t>
            </a:r>
            <a:r>
              <a:rPr lang="ko-KR" altLang="en-US" sz="1984" b="1" kern="0" dirty="0">
                <a:solidFill>
                  <a:srgbClr val="000000"/>
                </a:solidFill>
              </a:rPr>
              <a:t>성 격</a:t>
            </a:r>
            <a:endParaRPr lang="ja-JP" altLang="en-US" sz="1984" b="1" kern="0" dirty="0">
              <a:solidFill>
                <a:srgbClr val="000000"/>
              </a:solidFill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984" kern="0" dirty="0">
                <a:solidFill>
                  <a:srgbClr val="000000"/>
                </a:solidFill>
              </a:rPr>
              <a:t>　１．</a:t>
            </a:r>
            <a:r>
              <a:rPr lang="ko-KR" altLang="en-US" sz="1984" kern="0" dirty="0">
                <a:solidFill>
                  <a:srgbClr val="000000"/>
                </a:solidFill>
              </a:rPr>
              <a:t>본회는 원칙적으로 영리을 목적으로하지 않는다</a:t>
            </a:r>
            <a:r>
              <a:rPr lang="en-US" altLang="ko-KR" sz="1984" kern="0" dirty="0">
                <a:solidFill>
                  <a:srgbClr val="000000"/>
                </a:solidFill>
              </a:rPr>
              <a:t>.</a:t>
            </a:r>
            <a:endParaRPr lang="ja-JP" altLang="en-US" sz="1984" kern="0" dirty="0">
              <a:solidFill>
                <a:srgbClr val="000000"/>
              </a:solidFill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984" kern="0" dirty="0">
                <a:solidFill>
                  <a:srgbClr val="000000"/>
                </a:solidFill>
              </a:rPr>
              <a:t>　２．</a:t>
            </a:r>
            <a:r>
              <a:rPr lang="ko-KR" altLang="en-US" sz="1984" kern="0" dirty="0">
                <a:solidFill>
                  <a:srgbClr val="000000"/>
                </a:solidFill>
              </a:rPr>
              <a:t>본회는 특정의 개인또는법인 그외의 단체의 이익을 목</a:t>
            </a:r>
            <a:endParaRPr lang="en-US" altLang="ko-KR" sz="1984" kern="0" dirty="0">
              <a:solidFill>
                <a:srgbClr val="000000"/>
              </a:solidFill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1984" kern="0" dirty="0">
                <a:solidFill>
                  <a:srgbClr val="000000"/>
                </a:solidFill>
              </a:rPr>
              <a:t>       </a:t>
            </a:r>
            <a:r>
              <a:rPr lang="ko-KR" altLang="en-US" sz="1984" kern="0" dirty="0">
                <a:solidFill>
                  <a:srgbClr val="000000"/>
                </a:solidFill>
              </a:rPr>
              <a:t>적으로하는 사업은 행하지 않는다</a:t>
            </a:r>
            <a:r>
              <a:rPr lang="en-US" altLang="ko-KR" sz="1984" kern="0" dirty="0">
                <a:solidFill>
                  <a:srgbClr val="000000"/>
                </a:solidFill>
              </a:rPr>
              <a:t>.</a:t>
            </a:r>
            <a:endParaRPr lang="ja-JP" altLang="en-US" sz="1984" kern="0" dirty="0">
              <a:solidFill>
                <a:srgbClr val="000000"/>
              </a:solidFill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984" kern="0" dirty="0">
                <a:solidFill>
                  <a:srgbClr val="000000"/>
                </a:solidFill>
              </a:rPr>
              <a:t>　３．</a:t>
            </a:r>
            <a:r>
              <a:rPr lang="ko-KR" altLang="en-US" sz="1984" kern="0" dirty="0">
                <a:solidFill>
                  <a:srgbClr val="000000"/>
                </a:solidFill>
              </a:rPr>
              <a:t>본회는 정치에는 관여하지 않는다</a:t>
            </a:r>
            <a:r>
              <a:rPr lang="en-US" altLang="ko-KR" sz="1984" kern="0" dirty="0">
                <a:solidFill>
                  <a:srgbClr val="000000"/>
                </a:solidFill>
              </a:rPr>
              <a:t>.</a:t>
            </a:r>
            <a:endParaRPr lang="ja-JP" altLang="en-US" sz="1984" kern="0" dirty="0">
              <a:solidFill>
                <a:srgbClr val="000000"/>
              </a:solidFill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en-US" sz="1984" kern="0" dirty="0">
                <a:solidFill>
                  <a:srgbClr val="000000"/>
                </a:solidFill>
              </a:rPr>
              <a:t>　４．</a:t>
            </a:r>
            <a:r>
              <a:rPr lang="ko-KR" altLang="en-US" sz="1984" kern="0" dirty="0">
                <a:solidFill>
                  <a:srgbClr val="000000"/>
                </a:solidFill>
              </a:rPr>
              <a:t>본회는 일한 양국의 양호한 신뢰관계를 기반으로</a:t>
            </a:r>
            <a:r>
              <a:rPr lang="en-US" altLang="ko-KR" sz="1984" kern="0" dirty="0">
                <a:solidFill>
                  <a:srgbClr val="000000"/>
                </a:solidFill>
              </a:rPr>
              <a:t> , </a:t>
            </a:r>
            <a:r>
              <a:rPr lang="ko-KR" altLang="en-US" sz="1984" kern="0" dirty="0">
                <a:solidFill>
                  <a:srgbClr val="000000"/>
                </a:solidFill>
              </a:rPr>
              <a:t>일본      </a:t>
            </a:r>
            <a:endParaRPr lang="en-US" altLang="ko-KR" sz="1984" kern="0" dirty="0">
              <a:solidFill>
                <a:srgbClr val="000000"/>
              </a:solidFill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1984" kern="0" dirty="0">
                <a:solidFill>
                  <a:srgbClr val="000000"/>
                </a:solidFill>
              </a:rPr>
              <a:t>       </a:t>
            </a:r>
            <a:r>
              <a:rPr lang="ko-KR" altLang="en-US" sz="1984" kern="0" dirty="0">
                <a:solidFill>
                  <a:srgbClr val="000000"/>
                </a:solidFill>
              </a:rPr>
              <a:t>한국 두나라의 시점을 합하여 글로벌적인 시점으로</a:t>
            </a:r>
            <a:r>
              <a:rPr lang="en-US" altLang="ko-KR" sz="1984" kern="0" dirty="0">
                <a:solidFill>
                  <a:srgbClr val="000000"/>
                </a:solidFill>
              </a:rPr>
              <a:t>,</a:t>
            </a:r>
            <a:r>
              <a:rPr lang="ko-KR" altLang="en-US" sz="1984" kern="0" dirty="0">
                <a:solidFill>
                  <a:srgbClr val="000000"/>
                </a:solidFill>
              </a:rPr>
              <a:t>사업</a:t>
            </a:r>
            <a:endParaRPr lang="en-US" altLang="ko-KR" sz="1984" kern="0" dirty="0">
              <a:solidFill>
                <a:srgbClr val="000000"/>
              </a:solidFill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984" kern="0" dirty="0">
                <a:solidFill>
                  <a:srgbClr val="000000"/>
                </a:solidFill>
              </a:rPr>
              <a:t>       </a:t>
            </a:r>
            <a:r>
              <a:rPr lang="ko-KR" altLang="en-US" sz="1984" kern="0" dirty="0">
                <a:solidFill>
                  <a:srgbClr val="000000"/>
                </a:solidFill>
              </a:rPr>
              <a:t>을 수행하는것을 목적으로한다</a:t>
            </a:r>
            <a:r>
              <a:rPr lang="en-US" altLang="ko-KR" sz="1984" kern="0" dirty="0">
                <a:solidFill>
                  <a:srgbClr val="000000"/>
                </a:solidFill>
              </a:rPr>
              <a:t>.</a:t>
            </a: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1984" kern="0" dirty="0">
                <a:solidFill>
                  <a:srgbClr val="000000"/>
                </a:solidFill>
              </a:rPr>
              <a:t>    </a:t>
            </a:r>
            <a:endParaRPr lang="ja-JP" altLang="en-US" sz="1984" kern="0" dirty="0">
              <a:solidFill>
                <a:srgbClr val="000000"/>
              </a:solidFill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0D09BF68-9922-4F40-814D-A7278870C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8516" y="8881464"/>
            <a:ext cx="2909245" cy="142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ko-KR" altLang="en-US" sz="1240" kern="0" dirty="0">
                <a:solidFill>
                  <a:srgbClr val="000000"/>
                </a:solidFill>
              </a:rPr>
              <a:t>  </a:t>
            </a:r>
            <a:r>
              <a:rPr lang="en-US" altLang="ko-KR" sz="1240" b="1" kern="0" dirty="0">
                <a:solidFill>
                  <a:srgbClr val="000000"/>
                </a:solidFill>
              </a:rPr>
              <a:t>SJC </a:t>
            </a:r>
            <a:r>
              <a:rPr lang="ko-KR" altLang="en-US" sz="1240" b="1" kern="0" dirty="0">
                <a:solidFill>
                  <a:srgbClr val="000000"/>
                </a:solidFill>
              </a:rPr>
              <a:t>사무소</a:t>
            </a:r>
            <a:endParaRPr lang="ja-JP" altLang="en-US" sz="1240" b="1" kern="0" dirty="0">
              <a:solidFill>
                <a:srgbClr val="000000"/>
              </a:solidFill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ko-KR" altLang="en-US" sz="1240" kern="0" dirty="0">
                <a:solidFill>
                  <a:srgbClr val="000000"/>
                </a:solidFill>
              </a:rPr>
              <a:t>  서울 종로구 청계천로 </a:t>
            </a:r>
            <a:r>
              <a:rPr lang="en-US" altLang="ko-KR" sz="1240" kern="0" dirty="0">
                <a:solidFill>
                  <a:srgbClr val="000000"/>
                </a:solidFill>
              </a:rPr>
              <a:t>41  </a:t>
            </a: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ko-KR" sz="1240" kern="0" dirty="0">
                <a:solidFill>
                  <a:srgbClr val="000000"/>
                </a:solidFill>
              </a:rPr>
              <a:t>  </a:t>
            </a:r>
            <a:r>
              <a:rPr lang="ko-KR" altLang="en-US" sz="1240" kern="0" dirty="0">
                <a:solidFill>
                  <a:srgbClr val="000000"/>
                </a:solidFill>
              </a:rPr>
              <a:t>영풍빌딩</a:t>
            </a:r>
            <a:r>
              <a:rPr lang="en-US" altLang="ko-KR" sz="1240" kern="0" dirty="0">
                <a:solidFill>
                  <a:srgbClr val="000000"/>
                </a:solidFill>
              </a:rPr>
              <a:t>12</a:t>
            </a:r>
            <a:r>
              <a:rPr lang="ko-KR" altLang="en-US" sz="1240" kern="0" dirty="0">
                <a:solidFill>
                  <a:srgbClr val="000000"/>
                </a:solidFill>
              </a:rPr>
              <a:t>층</a:t>
            </a:r>
            <a:endParaRPr lang="en-US" altLang="ko-KR" sz="1240" kern="0" dirty="0">
              <a:solidFill>
                <a:srgbClr val="000000"/>
              </a:solidFill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240" kern="0" dirty="0">
                <a:solidFill>
                  <a:srgbClr val="000000"/>
                </a:solidFill>
              </a:rPr>
              <a:t>　</a:t>
            </a:r>
            <a:r>
              <a:rPr lang="en-US" altLang="ja-JP" sz="1240" kern="0" dirty="0">
                <a:solidFill>
                  <a:srgbClr val="000000"/>
                </a:solidFill>
              </a:rPr>
              <a:t>TEL</a:t>
            </a:r>
            <a:r>
              <a:rPr lang="ja-JP" altLang="en-US" sz="1240" kern="0" dirty="0">
                <a:solidFill>
                  <a:srgbClr val="000000"/>
                </a:solidFill>
              </a:rPr>
              <a:t>：</a:t>
            </a:r>
            <a:r>
              <a:rPr lang="en-US" altLang="ja-JP" sz="1240" kern="0" dirty="0">
                <a:solidFill>
                  <a:srgbClr val="000000"/>
                </a:solidFill>
              </a:rPr>
              <a:t>02-739-6962</a:t>
            </a:r>
            <a:r>
              <a:rPr lang="ja-JP" altLang="en-US" sz="1240" kern="0" dirty="0">
                <a:solidFill>
                  <a:srgbClr val="000000"/>
                </a:solidFill>
              </a:rPr>
              <a:t>～</a:t>
            </a:r>
            <a:r>
              <a:rPr lang="en-US" altLang="ja-JP" sz="1240" kern="0" dirty="0">
                <a:solidFill>
                  <a:srgbClr val="000000"/>
                </a:solidFill>
              </a:rPr>
              <a:t>3</a:t>
            </a: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240" kern="0" dirty="0">
                <a:solidFill>
                  <a:srgbClr val="000000"/>
                </a:solidFill>
              </a:rPr>
              <a:t>　</a:t>
            </a:r>
            <a:r>
              <a:rPr lang="en-US" altLang="ja-JP" sz="1240" kern="0" dirty="0">
                <a:solidFill>
                  <a:srgbClr val="000000"/>
                </a:solidFill>
              </a:rPr>
              <a:t>FAX</a:t>
            </a:r>
            <a:r>
              <a:rPr lang="ja-JP" altLang="en-US" sz="1240" kern="0" dirty="0">
                <a:solidFill>
                  <a:srgbClr val="000000"/>
                </a:solidFill>
              </a:rPr>
              <a:t>：</a:t>
            </a:r>
            <a:r>
              <a:rPr lang="en-US" altLang="ja-JP" sz="1240" kern="0" dirty="0">
                <a:solidFill>
                  <a:srgbClr val="000000"/>
                </a:solidFill>
              </a:rPr>
              <a:t>02-739-6961</a:t>
            </a: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240" kern="0" dirty="0">
                <a:solidFill>
                  <a:srgbClr val="000000"/>
                </a:solidFill>
              </a:rPr>
              <a:t>　</a:t>
            </a:r>
            <a:r>
              <a:rPr lang="en-US" altLang="ja-JP" sz="1240" kern="0" dirty="0">
                <a:solidFill>
                  <a:srgbClr val="000000"/>
                </a:solidFill>
              </a:rPr>
              <a:t>E-Mail</a:t>
            </a:r>
            <a:r>
              <a:rPr lang="ja-JP" altLang="en-US" sz="1240" kern="0" dirty="0">
                <a:solidFill>
                  <a:srgbClr val="000000"/>
                </a:solidFill>
              </a:rPr>
              <a:t>：</a:t>
            </a:r>
            <a:r>
              <a:rPr lang="en-US" altLang="ja-JP" sz="1240" kern="0" dirty="0">
                <a:solidFill>
                  <a:srgbClr val="000000"/>
                </a:solidFill>
              </a:rPr>
              <a:t>sjchp@sjchp.co.kr</a:t>
            </a: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240" kern="0" dirty="0">
                <a:solidFill>
                  <a:srgbClr val="000000"/>
                </a:solidFill>
              </a:rPr>
              <a:t>　</a:t>
            </a:r>
            <a:r>
              <a:rPr lang="en-US" altLang="ja-JP" sz="1240" kern="0" dirty="0">
                <a:solidFill>
                  <a:srgbClr val="000000"/>
                </a:solidFill>
              </a:rPr>
              <a:t>URL</a:t>
            </a:r>
            <a:r>
              <a:rPr lang="ja-JP" altLang="en-US" sz="1240" kern="0" dirty="0">
                <a:solidFill>
                  <a:srgbClr val="000000"/>
                </a:solidFill>
              </a:rPr>
              <a:t>：</a:t>
            </a:r>
            <a:r>
              <a:rPr lang="en-US" altLang="ja-JP" sz="1240" kern="0" dirty="0">
                <a:solidFill>
                  <a:srgbClr val="000000"/>
                </a:solidFill>
              </a:rPr>
              <a:t>https://www.sjchp.co.kr/ 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BD920E84-C989-4B12-BEB7-C9F94EA50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158" y="8427505"/>
            <a:ext cx="2372345" cy="1833299"/>
          </a:xfrm>
          <a:prstGeom prst="rect">
            <a:avLst/>
          </a:prstGeom>
        </p:spPr>
      </p:pic>
      <p:sp>
        <p:nvSpPr>
          <p:cNvPr id="15" name="スライド番号プレースホルダー 14">
            <a:extLst>
              <a:ext uri="{FF2B5EF4-FFF2-40B4-BE49-F238E27FC236}">
                <a16:creationId xmlns:a16="http://schemas.microsoft.com/office/drawing/2014/main" id="{642331F0-518C-4152-9D54-FCA280180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6C3-C359-4536-A3CF-55774601E46A}" type="slidenum">
              <a:rPr kumimoji="1" lang="ja-JP" altLang="en-US" sz="1984"/>
              <a:t>1</a:t>
            </a:fld>
            <a:endParaRPr kumimoji="1" lang="ja-JP" altLang="en-US" sz="1984" dirty="0"/>
          </a:p>
        </p:txBody>
      </p:sp>
    </p:spTree>
    <p:extLst>
      <p:ext uri="{BB962C8B-B14F-4D97-AF65-F5344CB8AC3E}">
        <p14:creationId xmlns:p14="http://schemas.microsoft.com/office/powerpoint/2010/main" val="3630941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40000"/>
                <a:lumOff val="6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60000"/>
                <a:lumOff val="40000"/>
              </a:schemeClr>
            </a:gs>
            <a:gs pos="46000">
              <a:schemeClr val="bg1"/>
            </a:gs>
          </a:gsLst>
          <a:lin ang="9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>
            <a:extLst>
              <a:ext uri="{FF2B5EF4-FFF2-40B4-BE49-F238E27FC236}">
                <a16:creationId xmlns:a16="http://schemas.microsoft.com/office/drawing/2014/main" id="{532CED34-5CE7-4787-89CD-7395D1236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42" y="410565"/>
            <a:ext cx="4685009" cy="51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72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Dotum Bold" pitchFamily="18" charset="-127"/>
                <a:ea typeface="KoPubDotum Bold" pitchFamily="18" charset="-127"/>
              </a:rPr>
              <a:t>Ｓ</a:t>
            </a:r>
            <a:r>
              <a:rPr lang="en-US" altLang="ja-JP" sz="272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Dotum Bold" pitchFamily="18" charset="-127"/>
                <a:ea typeface="KoPubDotum Bold" pitchFamily="18" charset="-127"/>
              </a:rPr>
              <a:t>J</a:t>
            </a:r>
            <a:r>
              <a:rPr lang="ja-JP" altLang="en-US" sz="272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Dotum Bold" pitchFamily="18" charset="-127"/>
                <a:ea typeface="KoPubDotum Bold" pitchFamily="18" charset="-127"/>
              </a:rPr>
              <a:t>Ｃ </a:t>
            </a:r>
            <a:r>
              <a:rPr lang="ko-KR" altLang="en-US" sz="272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Dotum Bold" pitchFamily="18" charset="-127"/>
                <a:ea typeface="KoPubDotum Bold" pitchFamily="18" charset="-127"/>
              </a:rPr>
              <a:t>의 주요 활동</a:t>
            </a:r>
            <a:endParaRPr lang="ja-JP" altLang="en-US" sz="2728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PubDotum Bold" pitchFamily="18" charset="-127"/>
              <a:ea typeface="KoPubDotum Bold" pitchFamily="18" charset="-127"/>
            </a:endParaRP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35158909-82E7-46CB-8AF9-CE3499BEA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416" y="947687"/>
            <a:ext cx="7340842" cy="100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984" dirty="0">
                <a:latin typeface="KoPubDotum Light" pitchFamily="18" charset="-127"/>
                <a:ea typeface="KoPubDotum Light" pitchFamily="18" charset="-127"/>
              </a:rPr>
              <a:t>SJC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는 회원 상호의 친목과 계발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, 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복지향상과 더불어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, 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한일양국민의 친선에의 기여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,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한국 사회에의 공헌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, 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한일 양국의 경제 관계의 원활한 발전을 목표로 활동 하고 있습니다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.</a:t>
            </a:r>
            <a:endParaRPr lang="ja-JP" altLang="en-US" sz="1984" dirty="0">
              <a:latin typeface="KoPubDotum Light" pitchFamily="18" charset="-127"/>
              <a:ea typeface="KoPubDotum Light" pitchFamily="18" charset="-127"/>
            </a:endParaRP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14EE3F15-34D5-4B05-A3B1-9728DBD7A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34" y="1836531"/>
            <a:ext cx="3460415" cy="182704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736" b="1" dirty="0">
                <a:latin typeface="KoPubDotum Bold" pitchFamily="18" charset="-127"/>
                <a:ea typeface="KoPubDotum Bold" pitchFamily="18" charset="-127"/>
              </a:rPr>
              <a:t>일본인 학교의 운영</a:t>
            </a:r>
            <a:endParaRPr lang="ja-JP" altLang="en-US" sz="1736" b="1" dirty="0">
              <a:latin typeface="KoPubDotum Bold" pitchFamily="18" charset="-127"/>
              <a:ea typeface="KoPubDotum Bold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736" dirty="0">
                <a:latin typeface="KoPubDotum Light" pitchFamily="18" charset="-127"/>
                <a:ea typeface="KoPubDotum Light" pitchFamily="18" charset="-127"/>
              </a:rPr>
              <a:t>주재원자녀의교육지원</a:t>
            </a:r>
            <a:r>
              <a:rPr lang="ja-JP" altLang="en-US" sz="1736" dirty="0">
                <a:latin typeface="KoPubDotum Light" pitchFamily="18" charset="-127"/>
                <a:ea typeface="KoPubDotum Light" pitchFamily="18" charset="-127"/>
              </a:rPr>
              <a:t>・</a:t>
            </a:r>
            <a:r>
              <a:rPr lang="ko-KR" altLang="en-US" sz="1736" dirty="0">
                <a:latin typeface="KoPubDotum Light" pitchFamily="18" charset="-127"/>
                <a:ea typeface="KoPubDotum Light" pitchFamily="18" charset="-127"/>
              </a:rPr>
              <a:t>학력향상을위해 서울일본인학교를 설립</a:t>
            </a:r>
            <a:r>
              <a:rPr lang="ja-JP" altLang="en-US" sz="1736" dirty="0">
                <a:latin typeface="KoPubDotum Light" pitchFamily="18" charset="-127"/>
                <a:ea typeface="KoPubDotum Light" pitchFamily="18" charset="-127"/>
              </a:rPr>
              <a:t>・</a:t>
            </a:r>
            <a:r>
              <a:rPr lang="ko-KR" altLang="en-US" sz="1736" dirty="0">
                <a:latin typeface="KoPubDotum Light" pitchFamily="18" charset="-127"/>
                <a:ea typeface="KoPubDotum Light" pitchFamily="18" charset="-127"/>
              </a:rPr>
              <a:t>운영하고있습니다</a:t>
            </a:r>
            <a:r>
              <a:rPr lang="en-US" altLang="ko-KR" sz="1736" dirty="0">
                <a:latin typeface="KoPubDotum Light" pitchFamily="18" charset="-127"/>
                <a:ea typeface="KoPubDotum Light" pitchFamily="18" charset="-127"/>
              </a:rPr>
              <a:t>.</a:t>
            </a:r>
            <a:endParaRPr lang="ja-JP" altLang="en-US" sz="1736" dirty="0">
              <a:latin typeface="KoPubDotum Light" pitchFamily="18" charset="-127"/>
              <a:ea typeface="KoPubDotum Light" pitchFamily="18" charset="-127"/>
            </a:endParaRPr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BA4472B3-C179-40D7-BA20-50E4F3791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3726" y="1893372"/>
            <a:ext cx="3815771" cy="198162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736" b="1" dirty="0">
                <a:latin typeface="KoPubDotum Bold" pitchFamily="18" charset="-127"/>
                <a:ea typeface="KoPubDotum Bold" pitchFamily="18" charset="-127"/>
              </a:rPr>
              <a:t>긴급 연락 체제의 정비</a:t>
            </a:r>
            <a:endParaRPr lang="ja-JP" altLang="en-US" sz="1736" b="1" dirty="0">
              <a:latin typeface="KoPubDotum Bold" pitchFamily="18" charset="-127"/>
              <a:ea typeface="KoPubDotum Bold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736" dirty="0">
                <a:latin typeface="KoPubDotum Light" pitchFamily="18" charset="-127"/>
                <a:ea typeface="KoPubDotum Light" pitchFamily="18" charset="-127"/>
              </a:rPr>
              <a:t>재대한민국일본국대사관 영사부의지원</a:t>
            </a:r>
            <a:r>
              <a:rPr lang="ja-JP" altLang="en-US" sz="1736" dirty="0">
                <a:latin typeface="KoPubDotum Light" pitchFamily="18" charset="-127"/>
                <a:ea typeface="KoPubDotum Light" pitchFamily="18" charset="-127"/>
              </a:rPr>
              <a:t>・</a:t>
            </a:r>
            <a:r>
              <a:rPr lang="ko-KR" altLang="en-US" sz="1736" dirty="0">
                <a:latin typeface="KoPubDotum Light" pitchFamily="18" charset="-127"/>
                <a:ea typeface="KoPubDotum Light" pitchFamily="18" charset="-127"/>
              </a:rPr>
              <a:t>협력을</a:t>
            </a:r>
            <a:endParaRPr lang="en-US" altLang="ko-KR" sz="1736" dirty="0">
              <a:latin typeface="KoPubDotum Light" pitchFamily="18" charset="-127"/>
              <a:ea typeface="KoPubDotum Light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736" dirty="0">
                <a:latin typeface="KoPubDotum Light" pitchFamily="18" charset="-127"/>
                <a:ea typeface="KoPubDotum Light" pitchFamily="18" charset="-127"/>
              </a:rPr>
              <a:t>바탕으로 안전대책위원회를 설치해 회원간의 긴급 연락</a:t>
            </a:r>
            <a:endParaRPr lang="en-US" altLang="ko-KR" sz="1736" dirty="0">
              <a:latin typeface="KoPubDotum Light" pitchFamily="18" charset="-127"/>
              <a:ea typeface="KoPubDotum Light" pitchFamily="18" charset="-127"/>
            </a:endParaRPr>
          </a:p>
          <a:p>
            <a:pPr>
              <a:spcBef>
                <a:spcPct val="0"/>
              </a:spcBef>
              <a:buNone/>
            </a:pPr>
            <a:r>
              <a:rPr lang="ko-KR" altLang="en-US" sz="1736" dirty="0">
                <a:latin typeface="KoPubDotum Light" pitchFamily="18" charset="-127"/>
                <a:ea typeface="KoPubDotum Light" pitchFamily="18" charset="-127"/>
              </a:rPr>
              <a:t> 체제정비 등을 시행하고 있습니다</a:t>
            </a:r>
            <a:r>
              <a:rPr lang="en-US" altLang="ko-KR" sz="1736" dirty="0">
                <a:latin typeface="KoPubDotum Light" pitchFamily="18" charset="-127"/>
                <a:ea typeface="KoPubDotum Light" pitchFamily="18" charset="-127"/>
              </a:rPr>
              <a:t> .</a:t>
            </a:r>
            <a:r>
              <a:rPr lang="ko-KR" altLang="en-US" sz="1736" dirty="0">
                <a:latin typeface="KoPubDotum Light" pitchFamily="18" charset="-127"/>
                <a:ea typeface="KoPubDotum Light" pitchFamily="18" charset="-127"/>
              </a:rPr>
              <a:t> </a:t>
            </a:r>
            <a:endParaRPr lang="ja-JP" altLang="en-US" sz="1736" dirty="0">
              <a:latin typeface="KoPubDotum Light" pitchFamily="18" charset="-127"/>
              <a:ea typeface="KoPubDotum Light" pitchFamily="18" charset="-127"/>
            </a:endParaRPr>
          </a:p>
        </p:txBody>
      </p:sp>
      <p:sp>
        <p:nvSpPr>
          <p:cNvPr id="10" name="Rectangle 20">
            <a:extLst>
              <a:ext uri="{FF2B5EF4-FFF2-40B4-BE49-F238E27FC236}">
                <a16:creationId xmlns:a16="http://schemas.microsoft.com/office/drawing/2014/main" id="{1BF983CE-EC07-45BE-BB56-A950D9DA0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401" y="3898506"/>
            <a:ext cx="3496349" cy="172646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ko-KR" altLang="en-US" sz="1736" b="1" kern="0" dirty="0">
                <a:solidFill>
                  <a:srgbClr val="000000"/>
                </a:solidFill>
                <a:latin typeface="KoPubDotum Bold" pitchFamily="18" charset="-127"/>
                <a:ea typeface="KoPubDotum Bold" pitchFamily="18" charset="-127"/>
              </a:rPr>
              <a:t>비지니스환경 개선의 건의</a:t>
            </a:r>
            <a:endParaRPr lang="ja-JP" altLang="en-US" sz="1736" b="1" kern="0" dirty="0">
              <a:solidFill>
                <a:srgbClr val="000000"/>
              </a:solidFill>
              <a:latin typeface="KoPubDotum Bold" pitchFamily="18" charset="-127"/>
              <a:ea typeface="KoPubDotum Bold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ko-KR" altLang="en-US" sz="1736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일본계 기업으로서의 장점뿐만아니라</a:t>
            </a:r>
            <a:r>
              <a:rPr lang="en-US" altLang="ko-KR" sz="1736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, </a:t>
            </a:r>
            <a:r>
              <a:rPr lang="ko-KR" altLang="en-US" sz="1736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한국 비지니스환경의 글로벌화를 지향해 정책제언활동을</a:t>
            </a:r>
            <a:endParaRPr lang="en-US" altLang="ko-KR" sz="1736" kern="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ko-KR" altLang="en-US" sz="1736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하고있습니다</a:t>
            </a:r>
            <a:r>
              <a:rPr lang="en-US" altLang="ko-KR" sz="1736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.</a:t>
            </a:r>
            <a:endParaRPr lang="ja-JP" altLang="en-US" sz="1736" kern="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</p:txBody>
      </p:sp>
      <p:pic>
        <p:nvPicPr>
          <p:cNvPr id="11" name="図 10" descr="ポーズをとる男性グループ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94155FC-49D9-40FA-814D-86068363B5A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727" y="3720421"/>
            <a:ext cx="3326220" cy="222647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22">
            <a:extLst>
              <a:ext uri="{FF2B5EF4-FFF2-40B4-BE49-F238E27FC236}">
                <a16:creationId xmlns:a16="http://schemas.microsoft.com/office/drawing/2014/main" id="{D209C085-1A67-4884-84AD-A7B94CFDF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401" y="5995571"/>
            <a:ext cx="3064331" cy="149901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ko-KR" altLang="en-US" sz="1736" b="1" kern="0" dirty="0">
                <a:solidFill>
                  <a:srgbClr val="000000"/>
                </a:solidFill>
                <a:latin typeface="KoPubDotum Bold" pitchFamily="18" charset="-127"/>
                <a:ea typeface="KoPubDotum Bold" pitchFamily="18" charset="-127"/>
              </a:rPr>
              <a:t>한일 교류의  지원</a:t>
            </a:r>
            <a:r>
              <a:rPr lang="ja-JP" altLang="en-US" sz="1736" kern="0" dirty="0">
                <a:solidFill>
                  <a:srgbClr val="000000"/>
                </a:solidFill>
                <a:latin typeface="KoPubDotum Bold" pitchFamily="18" charset="-127"/>
                <a:ea typeface="KoPubDotum Bold" pitchFamily="18" charset="-127"/>
              </a:rPr>
              <a:t>・</a:t>
            </a:r>
            <a:r>
              <a:rPr lang="ko-KR" altLang="en-US" sz="1736" b="1" kern="0" dirty="0">
                <a:solidFill>
                  <a:srgbClr val="000000"/>
                </a:solidFill>
                <a:latin typeface="KoPubDotum Bold" pitchFamily="18" charset="-127"/>
                <a:ea typeface="KoPubDotum Bold" pitchFamily="18" charset="-127"/>
              </a:rPr>
              <a:t>협력</a:t>
            </a:r>
            <a:endParaRPr lang="en-US" altLang="ko-KR" sz="1736" b="1" kern="0" dirty="0">
              <a:solidFill>
                <a:srgbClr val="000000"/>
              </a:solidFill>
              <a:latin typeface="KoPubDotum Bold" pitchFamily="18" charset="-127"/>
              <a:ea typeface="KoPubDotum Bold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ko-KR" altLang="en-US" sz="1736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한일 교류</a:t>
            </a:r>
            <a:r>
              <a:rPr lang="ja-JP" altLang="en-US" sz="1736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 </a:t>
            </a:r>
            <a:r>
              <a:rPr lang="ko-KR" altLang="en-US" sz="1736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국제 교류를 통한 상호이해를돕기위해</a:t>
            </a:r>
            <a:r>
              <a:rPr lang="en-US" altLang="ko-KR" sz="1736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, </a:t>
            </a:r>
            <a:r>
              <a:rPr lang="ko-KR" altLang="en-US" sz="1736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한일 교류 축제등에</a:t>
            </a:r>
            <a:r>
              <a:rPr lang="en-US" altLang="ko-KR" sz="1736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 </a:t>
            </a:r>
            <a:r>
              <a:rPr lang="ko-KR" altLang="en-US" sz="1736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참가</a:t>
            </a:r>
            <a:r>
              <a:rPr lang="ja-JP" altLang="en-US" sz="1736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・</a:t>
            </a:r>
            <a:r>
              <a:rPr lang="ko-KR" altLang="en-US" sz="1736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협력하고있습니다</a:t>
            </a:r>
            <a:r>
              <a:rPr lang="en-US" altLang="ko-KR" sz="1736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.</a:t>
            </a:r>
            <a:endParaRPr lang="ja-JP" altLang="en-US" sz="1736" kern="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875C2C1C-6DCB-4C0A-BF21-BD7A4DE77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727" y="6006814"/>
            <a:ext cx="3326220" cy="1990435"/>
          </a:xfrm>
          <a:prstGeom prst="rect">
            <a:avLst/>
          </a:prstGeom>
        </p:spPr>
      </p:pic>
      <p:pic>
        <p:nvPicPr>
          <p:cNvPr id="16" name="図 15" descr="駐車場にいる子供たち&#10;&#10;低い精度で自動的に生成された説明">
            <a:extLst>
              <a:ext uri="{FF2B5EF4-FFF2-40B4-BE49-F238E27FC236}">
                <a16:creationId xmlns:a16="http://schemas.microsoft.com/office/drawing/2014/main" id="{8C6E4997-F357-40BA-81BB-9C6FF642F8A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25" y="8017662"/>
            <a:ext cx="1025572" cy="173600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23">
            <a:extLst>
              <a:ext uri="{FF2B5EF4-FFF2-40B4-BE49-F238E27FC236}">
                <a16:creationId xmlns:a16="http://schemas.microsoft.com/office/drawing/2014/main" id="{7B6E9E72-71E6-4AC9-97B4-2226B30E2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4515" y="8027207"/>
            <a:ext cx="2385159" cy="162118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736" b="1" dirty="0">
                <a:latin typeface="KoPubDotum Bold" pitchFamily="18" charset="-127"/>
                <a:ea typeface="KoPubDotum Bold" pitchFamily="18" charset="-127"/>
              </a:rPr>
              <a:t>각종 봉사활동</a:t>
            </a:r>
            <a:endParaRPr lang="ja-JP" altLang="en-US" sz="1736" b="1" dirty="0">
              <a:latin typeface="KoPubDotum Bold" pitchFamily="18" charset="-127"/>
              <a:ea typeface="KoPubDotum Bold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736" dirty="0">
                <a:latin typeface="KoPubDotum Light" pitchFamily="18" charset="-127"/>
                <a:ea typeface="KoPubDotum Light" pitchFamily="18" charset="-127"/>
              </a:rPr>
              <a:t>복지시설  위문방문</a:t>
            </a:r>
            <a:endParaRPr lang="en-US" altLang="ko-KR" sz="1736" dirty="0">
              <a:latin typeface="KoPubDotum Light" pitchFamily="18" charset="-127"/>
              <a:ea typeface="KoPubDotum Light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736" dirty="0">
                <a:latin typeface="KoPubDotum Light" pitchFamily="18" charset="-127"/>
                <a:ea typeface="KoPubDotum Light" pitchFamily="18" charset="-127"/>
              </a:rPr>
              <a:t>과 기부활동 등을 펼치고있습니다</a:t>
            </a:r>
            <a:r>
              <a:rPr lang="en-US" altLang="ko-KR" sz="1736" dirty="0">
                <a:latin typeface="KoPubDotum Light" pitchFamily="18" charset="-127"/>
                <a:ea typeface="KoPubDotum Light" pitchFamily="18" charset="-127"/>
              </a:rPr>
              <a:t>.</a:t>
            </a:r>
            <a:endParaRPr lang="ja-JP" altLang="en-US" sz="1736" dirty="0">
              <a:latin typeface="KoPubDotum Light" pitchFamily="18" charset="-127"/>
              <a:ea typeface="KoPubDotum Light" pitchFamily="18" charset="-127"/>
            </a:endParaRPr>
          </a:p>
        </p:txBody>
      </p:sp>
      <p:sp>
        <p:nvSpPr>
          <p:cNvPr id="20" name="スライド番号プレースホルダー 19">
            <a:extLst>
              <a:ext uri="{FF2B5EF4-FFF2-40B4-BE49-F238E27FC236}">
                <a16:creationId xmlns:a16="http://schemas.microsoft.com/office/drawing/2014/main" id="{B953FFFA-E47A-4449-B1AB-5E44B9B4D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6C3-C359-4536-A3CF-55774601E46A}" type="slidenum">
              <a:rPr kumimoji="1" lang="ja-JP" altLang="en-US" sz="1984"/>
              <a:t>2</a:t>
            </a:fld>
            <a:endParaRPr kumimoji="1" lang="ja-JP" altLang="en-US" sz="1984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80F5195-D398-476A-9B92-516072876B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8918" y="8017662"/>
            <a:ext cx="2179313" cy="1736008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33D3102-32A3-4920-8C79-05FFD5514602}"/>
              </a:ext>
            </a:extLst>
          </p:cNvPr>
          <p:cNvSpPr txBox="1"/>
          <p:nvPr/>
        </p:nvSpPr>
        <p:spPr>
          <a:xfrm>
            <a:off x="218625" y="9802209"/>
            <a:ext cx="911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latin typeface="KoPubDotum Light" pitchFamily="18" charset="-127"/>
                <a:ea typeface="KoPubDotum Light" pitchFamily="18" charset="-127"/>
              </a:rPr>
              <a:t>청소 활동</a:t>
            </a:r>
            <a:endParaRPr lang="en-US" altLang="ko-KR" sz="1200" dirty="0">
              <a:latin typeface="KoPubDotum Light" pitchFamily="18" charset="-127"/>
              <a:ea typeface="KoPubDotum Light" pitchFamily="18" charset="-127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DE7C47D-A5B1-44BB-BBE4-F2737734AAF8}"/>
              </a:ext>
            </a:extLst>
          </p:cNvPr>
          <p:cNvSpPr txBox="1"/>
          <p:nvPr/>
        </p:nvSpPr>
        <p:spPr>
          <a:xfrm>
            <a:off x="1527684" y="9813586"/>
            <a:ext cx="1700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latin typeface="KoPubDotum Light" pitchFamily="18" charset="-127"/>
                <a:ea typeface="KoPubDotum Light" pitchFamily="18" charset="-127"/>
              </a:rPr>
              <a:t>복지시설  위문방문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876A4DE-E4F6-4FC3-8C3E-C52DAB160049}"/>
              </a:ext>
            </a:extLst>
          </p:cNvPr>
          <p:cNvSpPr txBox="1"/>
          <p:nvPr/>
        </p:nvSpPr>
        <p:spPr>
          <a:xfrm>
            <a:off x="3504732" y="9813586"/>
            <a:ext cx="1598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1200" dirty="0"/>
              <a:t>보육원의 아이들을 유원지에 초대</a:t>
            </a:r>
            <a:endParaRPr kumimoji="1" lang="ja-JP" altLang="en-US" sz="1200" dirty="0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27EF3473-963A-4F1A-9A2F-63221F2F02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952" y="8017661"/>
            <a:ext cx="1612006" cy="173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56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9D878015-FE21-4D76-BD48-E2E674318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284" y="544850"/>
            <a:ext cx="3926075" cy="51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72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Dotum Bold" pitchFamily="18" charset="-127"/>
                <a:ea typeface="KoPubDotum Bold" pitchFamily="18" charset="-127"/>
              </a:rPr>
              <a:t>한일 경제발전을 목표로</a:t>
            </a:r>
            <a:endParaRPr lang="ja-JP" altLang="en-US" sz="2728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PubDotum Bold" pitchFamily="18" charset="-127"/>
              <a:ea typeface="KoPubDotum Bold" pitchFamily="18" charset="-127"/>
            </a:endParaRP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BD6FEE72-115D-43D1-A898-11701A432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478" y="1194318"/>
            <a:ext cx="6768199" cy="70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법인회원</a:t>
            </a:r>
            <a:r>
              <a:rPr lang="ja-JP" altLang="en-US" sz="1984" dirty="0">
                <a:latin typeface="KoPubDotum Light" pitchFamily="18" charset="-127"/>
                <a:ea typeface="KoPubDotum Light" pitchFamily="18" charset="-127"/>
              </a:rPr>
              <a:t> ･ 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법인찬조회원으로 입회하실경우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,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 다음 활동에 </a:t>
            </a:r>
            <a:endParaRPr lang="en-US" altLang="ko-KR" sz="1984" dirty="0">
              <a:latin typeface="KoPubDotum Light" pitchFamily="18" charset="-127"/>
              <a:ea typeface="KoPubDotum Light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참가하실수있습니다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.</a:t>
            </a: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3059220E-6CC7-4598-BA60-65C175E9F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284" y="1862250"/>
            <a:ext cx="7311001" cy="156223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984" b="1" dirty="0">
                <a:latin typeface="KoPubDotum Bold" pitchFamily="18" charset="-127"/>
                <a:ea typeface="KoPubDotum Bold" pitchFamily="18" charset="-127"/>
              </a:rPr>
              <a:t>정보교환</a:t>
            </a:r>
            <a:r>
              <a:rPr lang="ja-JP" altLang="en-US" sz="1984" b="1" dirty="0">
                <a:latin typeface="KoPubDotum Bold" pitchFamily="18" charset="-127"/>
                <a:ea typeface="KoPubDotum Bold" pitchFamily="18" charset="-127"/>
              </a:rPr>
              <a:t> ･</a:t>
            </a:r>
            <a:r>
              <a:rPr lang="ko-KR" altLang="en-US" sz="1984" b="1" dirty="0">
                <a:latin typeface="KoPubDotum Bold" pitchFamily="18" charset="-127"/>
                <a:ea typeface="KoPubDotum Bold" pitchFamily="18" charset="-127"/>
              </a:rPr>
              <a:t>간담회</a:t>
            </a:r>
            <a:endParaRPr lang="ja-JP" altLang="en-US" sz="1984" b="1" dirty="0">
              <a:latin typeface="KoPubDotum Bold" pitchFamily="18" charset="-127"/>
              <a:ea typeface="KoPubDotum Bold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분야별위원회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(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상사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,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금융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,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운수서비스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,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전자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,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전기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,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기전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,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화학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,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생활관련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)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에서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 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정기적으로 정보교환</a:t>
            </a:r>
            <a:r>
              <a:rPr lang="ja-JP" altLang="en-US" sz="1984" dirty="0">
                <a:latin typeface="KoPubDotum Light" pitchFamily="18" charset="-127"/>
                <a:ea typeface="KoPubDotum Light" pitchFamily="18" charset="-127"/>
              </a:rPr>
              <a:t>･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연수</a:t>
            </a:r>
            <a:r>
              <a:rPr lang="ja-JP" altLang="en-US" sz="1984" dirty="0">
                <a:latin typeface="KoPubDotum Light" pitchFamily="18" charset="-127"/>
                <a:ea typeface="KoPubDotum Light" pitchFamily="18" charset="-127"/>
              </a:rPr>
              <a:t>･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시찰</a:t>
            </a:r>
            <a:r>
              <a:rPr lang="ja-JP" altLang="en-US" sz="1984" dirty="0">
                <a:latin typeface="KoPubDotum Light" pitchFamily="18" charset="-127"/>
                <a:ea typeface="KoPubDotum Light" pitchFamily="18" charset="-127"/>
              </a:rPr>
              <a:t>･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간담회등을 실시</a:t>
            </a:r>
            <a:endParaRPr lang="en-US" altLang="ko-KR" sz="1984" dirty="0">
              <a:latin typeface="KoPubDotum Light" pitchFamily="18" charset="-127"/>
              <a:ea typeface="KoPubDotum Light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984" dirty="0">
                <a:latin typeface="KoPubDotum Light" pitchFamily="18" charset="-127"/>
                <a:ea typeface="KoPubDotum Light" pitchFamily="18" charset="-127"/>
              </a:rPr>
              <a:t>　</a:t>
            </a:r>
            <a:r>
              <a:rPr lang="en-US" altLang="ja-JP" sz="1984" dirty="0">
                <a:latin typeface="KoPubDotum Light" pitchFamily="18" charset="-127"/>
                <a:ea typeface="KoPubDotum Light" pitchFamily="18" charset="-127"/>
              </a:rPr>
              <a:t>※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법인회원은 어디든 분야별위원회에 소속하셔야 합니다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.</a:t>
            </a:r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73A80CDC-7D42-4C07-BB8F-ABE1DA12F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7" y="3517680"/>
            <a:ext cx="3665448" cy="2694199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ko-KR" altLang="en-US" sz="1984" b="1" dirty="0">
                <a:solidFill>
                  <a:srgbClr val="000000"/>
                </a:solidFill>
                <a:latin typeface="KoPubDotum Bold" pitchFamily="18" charset="-127"/>
                <a:ea typeface="KoPubDotum Bold" pitchFamily="18" charset="-127"/>
              </a:rPr>
              <a:t>세미나</a:t>
            </a:r>
            <a:r>
              <a:rPr lang="ja-JP" altLang="en-US" sz="1984" b="1" dirty="0">
                <a:solidFill>
                  <a:srgbClr val="000000"/>
                </a:solidFill>
                <a:latin typeface="KoPubDotum Bold" pitchFamily="18" charset="-127"/>
                <a:ea typeface="KoPubDotum Bold" pitchFamily="18" charset="-127"/>
              </a:rPr>
              <a:t> ･ </a:t>
            </a:r>
            <a:r>
              <a:rPr lang="ko-KR" altLang="en-US" sz="1984" b="1" dirty="0">
                <a:solidFill>
                  <a:srgbClr val="000000"/>
                </a:solidFill>
                <a:latin typeface="KoPubDotum Bold" pitchFamily="18" charset="-127"/>
                <a:ea typeface="KoPubDotum Bold" pitchFamily="18" charset="-127"/>
              </a:rPr>
              <a:t>연구회</a:t>
            </a:r>
            <a:endParaRPr lang="ja-JP" altLang="en-US" sz="1984" b="1" dirty="0">
              <a:solidFill>
                <a:srgbClr val="000000"/>
              </a:solidFill>
              <a:latin typeface="KoPubDotum Bold" pitchFamily="18" charset="-127"/>
              <a:ea typeface="KoPubDotum Bold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ko-KR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시의적절한 테마로 세미나</a:t>
            </a:r>
            <a:r>
              <a:rPr lang="ja-JP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 </a:t>
            </a:r>
            <a:endParaRPr lang="en-US" altLang="ja-JP" sz="1984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･ </a:t>
            </a:r>
            <a:r>
              <a:rPr lang="ko-KR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연구회 등을 개최</a:t>
            </a:r>
            <a:endParaRPr lang="en-US" altLang="ko-KR" sz="1984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</a:pPr>
            <a:endParaRPr lang="ja-JP" altLang="en-US" sz="1984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　</a:t>
            </a:r>
            <a:r>
              <a:rPr lang="en-US" altLang="ja-JP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2024</a:t>
            </a:r>
            <a:r>
              <a:rPr lang="ko-KR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년도 실적</a:t>
            </a:r>
            <a:endParaRPr lang="ja-JP" altLang="en-US" sz="1984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　　</a:t>
            </a:r>
            <a:r>
              <a:rPr lang="ko-KR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경영</a:t>
            </a:r>
            <a:r>
              <a:rPr lang="ja-JP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　　　</a:t>
            </a:r>
            <a:r>
              <a:rPr lang="en-US" altLang="ja-JP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3</a:t>
            </a:r>
            <a:r>
              <a:rPr lang="ko-KR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회</a:t>
            </a:r>
            <a:endParaRPr lang="ja-JP" altLang="en-US" sz="1984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　　</a:t>
            </a:r>
            <a:r>
              <a:rPr lang="ko-KR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노동</a:t>
            </a:r>
            <a:r>
              <a:rPr lang="ja-JP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　　　</a:t>
            </a:r>
            <a:r>
              <a:rPr lang="en-US" altLang="ja-JP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2</a:t>
            </a:r>
            <a:r>
              <a:rPr lang="ko-KR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회</a:t>
            </a:r>
            <a:endParaRPr lang="ja-JP" altLang="en-US" sz="1984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　　</a:t>
            </a:r>
            <a:r>
              <a:rPr lang="ko-KR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세무</a:t>
            </a:r>
            <a:r>
              <a:rPr lang="ja-JP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　　　</a:t>
            </a:r>
            <a:r>
              <a:rPr lang="en-US" altLang="ja-JP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3</a:t>
            </a:r>
            <a:r>
              <a:rPr lang="ko-KR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회</a:t>
            </a:r>
            <a:endParaRPr lang="ja-JP" altLang="en-US" sz="1984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　　</a:t>
            </a:r>
            <a:r>
              <a:rPr lang="ko-KR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지적재산</a:t>
            </a:r>
            <a:r>
              <a:rPr lang="ja-JP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　</a:t>
            </a:r>
            <a:r>
              <a:rPr lang="en-US" altLang="ja-JP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4</a:t>
            </a:r>
            <a:r>
              <a:rPr lang="ko-KR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회</a:t>
            </a:r>
            <a:r>
              <a:rPr lang="ja-JP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　</a:t>
            </a:r>
            <a:r>
              <a:rPr lang="ko-KR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등</a:t>
            </a:r>
            <a:endParaRPr lang="ja-JP" altLang="en-US" sz="1984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24D8BCC1-5F71-4EEF-AFC3-0C181B7FB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283" y="6678208"/>
            <a:ext cx="5284935" cy="12337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984" b="1" dirty="0">
                <a:latin typeface="KoPubDotum Bold" pitchFamily="18" charset="-127"/>
                <a:ea typeface="KoPubDotum Bold" pitchFamily="18" charset="-127"/>
              </a:rPr>
              <a:t>건의사항 제출</a:t>
            </a:r>
            <a:endParaRPr lang="ja-JP" altLang="en-US" sz="1984" b="1" dirty="0">
              <a:latin typeface="KoPubDotum Bold" pitchFamily="18" charset="-127"/>
              <a:ea typeface="KoPubDotum Bold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한국정부에 사업추진상의 애로사항 해결등을 목적으로 하는 정책제언을 실시</a:t>
            </a:r>
            <a:endParaRPr lang="ja-JP" altLang="en-US" sz="1984" dirty="0">
              <a:latin typeface="KoPubDotum Light" pitchFamily="18" charset="-127"/>
              <a:ea typeface="KoPubDotum Light" pitchFamily="18" charset="-127"/>
            </a:endParaRPr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545D729A-5EEF-4529-A0ED-6692CDEE1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599" y="8312889"/>
            <a:ext cx="5901119" cy="141342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984" b="1" dirty="0">
                <a:latin typeface="KoPubDotum Bold" pitchFamily="18" charset="-127"/>
                <a:ea typeface="KoPubDotum Bold" pitchFamily="18" charset="-127"/>
              </a:rPr>
              <a:t>각종 자료제공</a:t>
            </a:r>
            <a:endParaRPr lang="ja-JP" altLang="en-US" sz="1984" b="1" dirty="0">
              <a:latin typeface="KoPubDotum Bold" pitchFamily="18" charset="-127"/>
              <a:ea typeface="KoPubDotum Bold" pitchFamily="18" charset="-127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ja-JP" sz="1984" dirty="0">
                <a:latin typeface="KoPubDotum Light" pitchFamily="18" charset="-127"/>
                <a:ea typeface="KoPubDotum Light" pitchFamily="18" charset="-127"/>
              </a:rPr>
              <a:t>    SJC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매니지먼트뉴스</a:t>
            </a:r>
            <a:r>
              <a:rPr lang="en-US" altLang="ja-JP" sz="1984" dirty="0">
                <a:latin typeface="KoPubDotum Light" pitchFamily="18" charset="-127"/>
                <a:ea typeface="KoPubDotum Light" pitchFamily="18" charset="-127"/>
              </a:rPr>
              <a:t>(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경영위원회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) ,</a:t>
            </a:r>
            <a:endParaRPr lang="ja-JP" altLang="en-US" sz="1984" dirty="0">
              <a:latin typeface="KoPubDotum Light" pitchFamily="18" charset="-127"/>
              <a:ea typeface="KoPubDotum Light" pitchFamily="18" charset="-127"/>
            </a:endParaRPr>
          </a:p>
          <a:p>
            <a:pPr>
              <a:spcBef>
                <a:spcPct val="0"/>
              </a:spcBef>
              <a:buNone/>
            </a:pP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    이것만은 알아두어야할 노동</a:t>
            </a:r>
            <a:r>
              <a:rPr lang="ja-JP" altLang="en-US" sz="1984" dirty="0">
                <a:latin typeface="KoPubDotum Light" pitchFamily="18" charset="-127"/>
                <a:ea typeface="KoPubDotum Light" pitchFamily="18" charset="-127"/>
              </a:rPr>
              <a:t>・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노무</a:t>
            </a:r>
            <a:r>
              <a:rPr lang="en-US" altLang="ja-JP" sz="1984" dirty="0">
                <a:latin typeface="KoPubDotum Light" pitchFamily="18" charset="-127"/>
                <a:ea typeface="KoPubDotum Light" pitchFamily="18" charset="-127"/>
              </a:rPr>
              <a:t> (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노동위원회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)</a:t>
            </a:r>
            <a:endParaRPr lang="ja-JP" altLang="en-US" sz="1984" dirty="0">
              <a:latin typeface="KoPubDotum Light" pitchFamily="18" charset="-127"/>
              <a:ea typeface="KoPubDotum Light" pitchFamily="18" charset="-127"/>
            </a:endParaRPr>
          </a:p>
          <a:p>
            <a:pPr>
              <a:spcBef>
                <a:spcPct val="0"/>
              </a:spcBef>
              <a:buNone/>
            </a:pP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    그외의 조사자료 등을 작성</a:t>
            </a:r>
            <a:r>
              <a:rPr lang="ja-JP" altLang="en-US" sz="1984" dirty="0">
                <a:latin typeface="KoPubDotum Light" pitchFamily="18" charset="-127"/>
                <a:ea typeface="KoPubDotum Light" pitchFamily="18" charset="-127"/>
              </a:rPr>
              <a:t>・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제공</a:t>
            </a:r>
            <a:endParaRPr lang="ja-JP" altLang="en-US" sz="1984" dirty="0">
              <a:latin typeface="KoPubDotum Light" pitchFamily="18" charset="-127"/>
              <a:ea typeface="KoPubDotum Light" pitchFamily="18" charset="-127"/>
            </a:endParaRP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836D44DF-361B-4065-9C2D-674E2C2A2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6C3-C359-4536-A3CF-55774601E46A}" type="slidenum">
              <a:rPr kumimoji="1" lang="ja-JP" altLang="en-US" sz="1984"/>
              <a:t>3</a:t>
            </a:fld>
            <a:endParaRPr kumimoji="1" lang="ja-JP" altLang="en-US" sz="1984" dirty="0"/>
          </a:p>
        </p:txBody>
      </p:sp>
      <p:pic>
        <p:nvPicPr>
          <p:cNvPr id="11" name="Picture 13" descr="C:\Users\sjc1\Documents\My eBooks\091214経営研究セミナー\IMG_0050.jpg">
            <a:extLst>
              <a:ext uri="{FF2B5EF4-FFF2-40B4-BE49-F238E27FC236}">
                <a16:creationId xmlns:a16="http://schemas.microsoft.com/office/drawing/2014/main" id="{499E6DEB-C0A8-43B6-B263-43082E046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34" y="3700325"/>
            <a:ext cx="3369878" cy="257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396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BB5324E-2D0B-4397-9462-007141A44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6C3-C359-4536-A3CF-55774601E46A}" type="slidenum">
              <a:rPr kumimoji="1" lang="ja-JP" altLang="en-US" sz="1984"/>
              <a:t>4</a:t>
            </a:fld>
            <a:endParaRPr kumimoji="1" lang="ja-JP" altLang="en-US" sz="1984" dirty="0"/>
          </a:p>
        </p:txBody>
      </p:sp>
      <p:sp>
        <p:nvSpPr>
          <p:cNvPr id="5" name="AutoShape 9">
            <a:extLst>
              <a:ext uri="{FF2B5EF4-FFF2-40B4-BE49-F238E27FC236}">
                <a16:creationId xmlns:a16="http://schemas.microsoft.com/office/drawing/2014/main" id="{051C1E9A-8CD2-439C-8739-A31E982F1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3863" y="4301423"/>
            <a:ext cx="3845811" cy="371339"/>
          </a:xfrm>
          <a:prstGeom prst="roundRect">
            <a:avLst>
              <a:gd name="adj" fmla="val 7866"/>
            </a:avLst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defTabSz="56701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1488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2025</a:t>
            </a:r>
            <a:r>
              <a:rPr lang="ko-KR" altLang="en-US" sz="1488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년도 명승탐방</a:t>
            </a:r>
            <a:r>
              <a:rPr lang="ja-JP" altLang="en-US" sz="1488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 </a:t>
            </a:r>
            <a:r>
              <a:rPr lang="ko-KR" altLang="en-US" sz="1488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봄 </a:t>
            </a:r>
            <a:r>
              <a:rPr lang="ko-KR" altLang="en-US" sz="1488" dirty="0"/>
              <a:t>수원</a:t>
            </a:r>
            <a:r>
              <a:rPr lang="en-US" altLang="ko-KR" sz="1488" dirty="0"/>
              <a:t>·</a:t>
            </a:r>
            <a:r>
              <a:rPr lang="ko-KR" altLang="en-US" sz="1488" dirty="0"/>
              <a:t>화성</a:t>
            </a:r>
            <a:r>
              <a:rPr lang="ja-JP" altLang="en-US" sz="1488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　</a:t>
            </a:r>
          </a:p>
        </p:txBody>
      </p:sp>
      <p:sp>
        <p:nvSpPr>
          <p:cNvPr id="6" name="AutoShape 19">
            <a:extLst>
              <a:ext uri="{FF2B5EF4-FFF2-40B4-BE49-F238E27FC236}">
                <a16:creationId xmlns:a16="http://schemas.microsoft.com/office/drawing/2014/main" id="{82089FFA-A4D0-48E4-8D74-012520E00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56" y="4575960"/>
            <a:ext cx="3907075" cy="1514614"/>
          </a:xfrm>
          <a:prstGeom prst="roundRect">
            <a:avLst>
              <a:gd name="adj" fmla="val 7866"/>
            </a:avLst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984" b="1" dirty="0">
                <a:latin typeface="KoPubDotum Bold" pitchFamily="18" charset="-127"/>
                <a:ea typeface="KoPubDotum Bold" pitchFamily="18" charset="-127"/>
              </a:rPr>
              <a:t>각종 세미나</a:t>
            </a:r>
            <a:endParaRPr lang="ja-JP" altLang="en-US" sz="1984" b="1" dirty="0">
              <a:latin typeface="KoPubDotum Bold" pitchFamily="18" charset="-127"/>
              <a:ea typeface="KoPubDotum Bold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한국문화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,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예능 역사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,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건강을 비롯하여 정치</a:t>
            </a:r>
            <a:r>
              <a:rPr lang="ja-JP" altLang="en-US" sz="1984" dirty="0">
                <a:latin typeface="KoPubDotum Light" pitchFamily="18" charset="-127"/>
                <a:ea typeface="KoPubDotum Light" pitchFamily="18" charset="-127"/>
              </a:rPr>
              <a:t> ・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 경제등 폭넓은 테마로 세미나개최</a:t>
            </a:r>
            <a:endParaRPr lang="ja-JP" altLang="en-US" sz="1984" dirty="0">
              <a:latin typeface="KoPubDotum Light" pitchFamily="18" charset="-127"/>
              <a:ea typeface="KoPubDotum Light" pitchFamily="18" charset="-127"/>
            </a:endParaRPr>
          </a:p>
        </p:txBody>
      </p:sp>
      <p:sp>
        <p:nvSpPr>
          <p:cNvPr id="7" name="AutoShape 20">
            <a:extLst>
              <a:ext uri="{FF2B5EF4-FFF2-40B4-BE49-F238E27FC236}">
                <a16:creationId xmlns:a16="http://schemas.microsoft.com/office/drawing/2014/main" id="{D1D4A4DF-434D-4758-A893-8E15AE680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56" y="6334263"/>
            <a:ext cx="3211877" cy="1765606"/>
          </a:xfrm>
          <a:prstGeom prst="roundRect">
            <a:avLst>
              <a:gd name="adj" fmla="val 7866"/>
            </a:avLst>
          </a:prstGeom>
          <a:noFill/>
          <a:ln>
            <a:noFill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984" b="1" dirty="0">
                <a:latin typeface="KoPubDotum Bold" pitchFamily="18" charset="-127"/>
                <a:ea typeface="KoPubDotum Bold" pitchFamily="18" charset="-127"/>
              </a:rPr>
              <a:t>문화행사</a:t>
            </a:r>
            <a:r>
              <a:rPr lang="ja-JP" altLang="en-US" sz="1984" dirty="0">
                <a:latin typeface="KoPubDotum Bold" pitchFamily="18" charset="-127"/>
                <a:ea typeface="KoPubDotum Bold" pitchFamily="18" charset="-127"/>
              </a:rPr>
              <a:t>・</a:t>
            </a:r>
            <a:r>
              <a:rPr lang="ko-KR" altLang="en-US" sz="1984" b="1" dirty="0">
                <a:latin typeface="KoPubDotum Bold" pitchFamily="18" charset="-127"/>
                <a:ea typeface="KoPubDotum Bold" pitchFamily="18" charset="-127"/>
              </a:rPr>
              <a:t>스포츠대회등</a:t>
            </a:r>
            <a:endParaRPr lang="en-US" altLang="ja-JP" sz="1984" dirty="0">
              <a:latin typeface="KoPubDotum Light" pitchFamily="18" charset="-127"/>
              <a:ea typeface="KoPubDotum Light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984" dirty="0">
                <a:latin typeface="KoPubDotum Light" pitchFamily="18" charset="-127"/>
                <a:ea typeface="KoPubDotum Light" pitchFamily="18" charset="-127"/>
              </a:rPr>
              <a:t> 2024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년도실적</a:t>
            </a:r>
            <a:endParaRPr lang="ja-JP" altLang="en-US" sz="1984" dirty="0">
              <a:latin typeface="KoPubDotum Light" pitchFamily="18" charset="-127"/>
              <a:ea typeface="KoPubDotum Light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984" dirty="0">
                <a:latin typeface="KoPubDotum Light" pitchFamily="18" charset="-127"/>
                <a:ea typeface="KoPubDotum Light" pitchFamily="18" charset="-127"/>
              </a:rPr>
              <a:t>    6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월</a:t>
            </a:r>
            <a:r>
              <a:rPr lang="ja-JP" altLang="en-US" sz="1984" dirty="0">
                <a:latin typeface="KoPubDotum Light" pitchFamily="18" charset="-127"/>
                <a:ea typeface="KoPubDotum Light" pitchFamily="18" charset="-127"/>
              </a:rPr>
              <a:t>   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소프트볼대회</a:t>
            </a:r>
            <a:endParaRPr lang="en-US" altLang="ko-KR" sz="1984" dirty="0">
              <a:latin typeface="KoPubDotum Light" pitchFamily="18" charset="-127"/>
              <a:ea typeface="KoPubDotum Light" pitchFamily="18" charset="-127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  10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월   골프대회</a:t>
            </a:r>
            <a:endParaRPr lang="en-US" altLang="ko-KR" sz="1984" dirty="0">
              <a:latin typeface="KoPubDotum Light" pitchFamily="18" charset="-127"/>
              <a:ea typeface="KoPubDotum Light" pitchFamily="18" charset="-127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ja-JP" sz="1984" dirty="0">
                <a:latin typeface="KoPubDotum Light" pitchFamily="18" charset="-127"/>
                <a:ea typeface="KoPubDotum Light" pitchFamily="18" charset="-127"/>
              </a:rPr>
              <a:t>  10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월   테니스대회 </a:t>
            </a:r>
            <a:endParaRPr lang="en-US" altLang="ko-KR" sz="1984" dirty="0">
              <a:latin typeface="KoPubDotum Light" pitchFamily="18" charset="-127"/>
              <a:ea typeface="KoPubDotum Light" pitchFamily="18" charset="-127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sz="1488" dirty="0">
                <a:latin typeface="KoPubDotum Light" pitchFamily="18" charset="-127"/>
                <a:ea typeface="KoPubDotum Light" pitchFamily="18" charset="-127"/>
              </a:rPr>
              <a:t>　　</a:t>
            </a:r>
            <a:endParaRPr lang="en-US" altLang="ja-JP" sz="1488" dirty="0">
              <a:latin typeface="KoPubDotum Light" pitchFamily="18" charset="-127"/>
              <a:ea typeface="KoPubDotum Light" pitchFamily="18" charset="-127"/>
            </a:endParaRP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41AC7CF6-3B86-42F3-8C3B-FCE8E61BB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15" y="586474"/>
            <a:ext cx="4831772" cy="51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72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Dotum Bold" pitchFamily="18" charset="-127"/>
                <a:ea typeface="KoPubDotum Bold" pitchFamily="18" charset="-127"/>
              </a:rPr>
              <a:t>한국에서의 생활을</a:t>
            </a:r>
            <a:r>
              <a:rPr lang="ja-JP" altLang="en-US" sz="272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Dotum Bold" pitchFamily="18" charset="-127"/>
                <a:ea typeface="KoPubDotum Bold" pitchFamily="18" charset="-127"/>
              </a:rPr>
              <a:t>”</a:t>
            </a:r>
            <a:r>
              <a:rPr lang="ko-KR" altLang="en-US" sz="272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Dotum Bold" pitchFamily="18" charset="-127"/>
                <a:ea typeface="KoPubDotum Bold" pitchFamily="18" charset="-127"/>
              </a:rPr>
              <a:t>풍요롭게</a:t>
            </a:r>
            <a:r>
              <a:rPr lang="ja-JP" altLang="en-US" sz="272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Dotum Bold" pitchFamily="18" charset="-127"/>
                <a:ea typeface="KoPubDotum Bold" pitchFamily="18" charset="-127"/>
              </a:rPr>
              <a:t>”</a:t>
            </a: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13A976BA-1F2A-45B9-B3C5-280A1B4DB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56" y="1208203"/>
            <a:ext cx="7559676" cy="70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회원상호의 친목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 , 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한일 시민 교류를 목표로 다음과같은 활동을 하고있습니다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.</a:t>
            </a:r>
            <a:endParaRPr lang="ja-JP" altLang="en-US" sz="1984" dirty="0">
              <a:latin typeface="KoPubDotum Light" pitchFamily="18" charset="-127"/>
              <a:ea typeface="KoPubDotum Light" pitchFamily="18" charset="-127"/>
            </a:endParaRPr>
          </a:p>
        </p:txBody>
      </p:sp>
      <p:sp>
        <p:nvSpPr>
          <p:cNvPr id="12" name="AutoShape 17">
            <a:extLst>
              <a:ext uri="{FF2B5EF4-FFF2-40B4-BE49-F238E27FC236}">
                <a16:creationId xmlns:a16="http://schemas.microsoft.com/office/drawing/2014/main" id="{E2886D49-B0FD-4405-8DAB-E4F8D1F75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7595" y="4813658"/>
            <a:ext cx="1552287" cy="1765388"/>
          </a:xfrm>
          <a:prstGeom prst="roundRect">
            <a:avLst>
              <a:gd name="adj" fmla="val 7866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t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ja-JP" sz="1488" b="1" dirty="0">
                <a:latin typeface="KoPubDotum Bold" pitchFamily="18" charset="-127"/>
                <a:ea typeface="KoPubDotum Bold" pitchFamily="18" charset="-127"/>
              </a:rPr>
              <a:t>★</a:t>
            </a:r>
            <a:r>
              <a:rPr lang="ko-KR" altLang="en-US" sz="1488" b="1" dirty="0">
                <a:latin typeface="KoPubDotum Bold" pitchFamily="18" charset="-127"/>
                <a:ea typeface="KoPubDotum Bold" pitchFamily="18" charset="-127"/>
              </a:rPr>
              <a:t>가족 회원용</a:t>
            </a:r>
            <a:endParaRPr lang="en-US" altLang="ko-KR" sz="1488" b="1" dirty="0">
              <a:latin typeface="KoPubDotum Bold" pitchFamily="18" charset="-127"/>
              <a:ea typeface="KoPubDotum Bold" pitchFamily="18" charset="-127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sz="1488" dirty="0">
                <a:latin typeface="KoPubDotum Light" pitchFamily="18" charset="-127"/>
                <a:ea typeface="KoPubDotum Light" pitchFamily="18" charset="-127"/>
              </a:rPr>
              <a:t>・</a:t>
            </a:r>
            <a:r>
              <a:rPr lang="ja-JP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 </a:t>
            </a:r>
            <a:r>
              <a:rPr lang="ko-KR" altLang="en-US" sz="1488" dirty="0">
                <a:latin typeface="KoPubDotum Light" pitchFamily="18" charset="-127"/>
                <a:ea typeface="KoPubDotum Light" pitchFamily="18" charset="-127"/>
              </a:rPr>
              <a:t>각종세미나</a:t>
            </a:r>
            <a:endParaRPr lang="en-US" altLang="ja-JP" sz="1488" dirty="0">
              <a:latin typeface="KoPubDotum Light" pitchFamily="18" charset="-127"/>
              <a:ea typeface="KoPubDotum Light" pitchFamily="18" charset="-127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sz="1488" dirty="0">
                <a:latin typeface="KoPubDotum Light" pitchFamily="18" charset="-127"/>
                <a:ea typeface="KoPubDotum Light" pitchFamily="18" charset="-127"/>
              </a:rPr>
              <a:t>・</a:t>
            </a:r>
            <a:r>
              <a:rPr lang="ja-JP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 </a:t>
            </a:r>
            <a:r>
              <a:rPr lang="ko-KR" altLang="en-US" sz="1488" dirty="0">
                <a:latin typeface="KoPubDotum Light" pitchFamily="18" charset="-127"/>
                <a:ea typeface="KoPubDotum Light" pitchFamily="18" charset="-127"/>
              </a:rPr>
              <a:t>친목교류회</a:t>
            </a:r>
            <a:endParaRPr lang="en-US" altLang="ko-KR" sz="1488" dirty="0">
              <a:latin typeface="KoPubDotum Light" pitchFamily="18" charset="-127"/>
              <a:ea typeface="KoPubDotum Light" pitchFamily="18" charset="-127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sz="1488" dirty="0">
                <a:latin typeface="KoPubDotum Light" pitchFamily="18" charset="-127"/>
                <a:ea typeface="KoPubDotum Light" pitchFamily="18" charset="-127"/>
              </a:rPr>
              <a:t>・</a:t>
            </a:r>
            <a:r>
              <a:rPr lang="ja-JP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 </a:t>
            </a:r>
            <a:r>
              <a:rPr lang="ko-KR" altLang="en-US" sz="1488" dirty="0">
                <a:latin typeface="KoPubDotum Light" pitchFamily="18" charset="-127"/>
                <a:ea typeface="KoPubDotum Light" pitchFamily="18" charset="-127"/>
              </a:rPr>
              <a:t>버스투어</a:t>
            </a:r>
            <a:endParaRPr lang="en-US" altLang="ko-KR" sz="1488" dirty="0">
              <a:latin typeface="KoPubDotum Light" pitchFamily="18" charset="-127"/>
              <a:ea typeface="KoPubDotum Light" pitchFamily="18" charset="-127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sz="1488" dirty="0">
                <a:latin typeface="KoPubDotum Light" pitchFamily="18" charset="-127"/>
                <a:ea typeface="KoPubDotum Light" pitchFamily="18" charset="-127"/>
              </a:rPr>
              <a:t>・</a:t>
            </a:r>
            <a:r>
              <a:rPr lang="ja-JP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 </a:t>
            </a:r>
            <a:r>
              <a:rPr lang="ko-KR" altLang="en-US" sz="1488" dirty="0">
                <a:latin typeface="KoPubDotum Light" pitchFamily="18" charset="-127"/>
                <a:ea typeface="KoPubDotum Light" pitchFamily="18" charset="-127"/>
              </a:rPr>
              <a:t>요리 교실</a:t>
            </a:r>
            <a:endParaRPr lang="ja-JP" altLang="en-US" sz="1488" dirty="0">
              <a:latin typeface="KoPubDotum Light" pitchFamily="18" charset="-127"/>
              <a:ea typeface="KoPubDotum Light" pitchFamily="18" charset="-127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sz="1488" dirty="0">
                <a:latin typeface="KoPubDotum Light" pitchFamily="18" charset="-127"/>
                <a:ea typeface="KoPubDotum Light" pitchFamily="18" charset="-127"/>
              </a:rPr>
              <a:t>・</a:t>
            </a:r>
            <a:r>
              <a:rPr lang="ja-JP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 </a:t>
            </a:r>
            <a:r>
              <a:rPr lang="ko-KR" altLang="en-US" sz="1488" dirty="0">
                <a:latin typeface="KoPubDotum Light" pitchFamily="18" charset="-127"/>
                <a:ea typeface="KoPubDotum Light" pitchFamily="18" charset="-127"/>
              </a:rPr>
              <a:t>과자 만들기</a:t>
            </a:r>
            <a:endParaRPr lang="en-US" altLang="ko-KR" sz="1488" dirty="0">
              <a:latin typeface="KoPubDotum Light" pitchFamily="18" charset="-127"/>
              <a:ea typeface="KoPubDotum Light" pitchFamily="18" charset="-127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sz="1488" dirty="0">
                <a:latin typeface="KoPubDotum Light" pitchFamily="18" charset="-127"/>
                <a:ea typeface="KoPubDotum Light" pitchFamily="18" charset="-127"/>
              </a:rPr>
              <a:t>・</a:t>
            </a:r>
            <a:r>
              <a:rPr lang="ja-JP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 </a:t>
            </a:r>
            <a:r>
              <a:rPr lang="ko-KR" altLang="en-US" sz="1488" dirty="0">
                <a:latin typeface="KoPubDotum Light" pitchFamily="18" charset="-127"/>
                <a:ea typeface="KoPubDotum Light" pitchFamily="18" charset="-127"/>
              </a:rPr>
              <a:t>꽃꽂이</a:t>
            </a:r>
            <a:r>
              <a:rPr lang="ja-JP" altLang="en-US" sz="1488" dirty="0">
                <a:latin typeface="KoPubDotum Light" pitchFamily="18" charset="-127"/>
                <a:ea typeface="KoPubDotum Light" pitchFamily="18" charset="-127"/>
              </a:rPr>
              <a:t>　</a:t>
            </a:r>
            <a:r>
              <a:rPr lang="ko-KR" altLang="en-US" sz="1488" dirty="0">
                <a:latin typeface="KoPubDotum Light" pitchFamily="18" charset="-127"/>
                <a:ea typeface="KoPubDotum Light" pitchFamily="18" charset="-127"/>
              </a:rPr>
              <a:t>등</a:t>
            </a:r>
            <a:endParaRPr lang="ja-JP" altLang="en-US" sz="992" dirty="0">
              <a:latin typeface="KoPubDotum Light" pitchFamily="18" charset="-127"/>
              <a:ea typeface="KoPubDotum Light" pitchFamily="18" charset="-127"/>
            </a:endParaRPr>
          </a:p>
        </p:txBody>
      </p:sp>
      <p:sp>
        <p:nvSpPr>
          <p:cNvPr id="13" name="AutoShape 34">
            <a:extLst>
              <a:ext uri="{FF2B5EF4-FFF2-40B4-BE49-F238E27FC236}">
                <a16:creationId xmlns:a16="http://schemas.microsoft.com/office/drawing/2014/main" id="{CA6D42EE-F6C7-4127-B304-358C2BC03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6617" y="4813658"/>
            <a:ext cx="1925840" cy="4717033"/>
          </a:xfrm>
          <a:prstGeom prst="roundRect">
            <a:avLst>
              <a:gd name="adj" fmla="val 7866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t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1488" b="1" kern="0" dirty="0">
                <a:solidFill>
                  <a:srgbClr val="000000"/>
                </a:solidFill>
                <a:latin typeface="KoPubDotum Bold" pitchFamily="18" charset="-127"/>
                <a:ea typeface="KoPubDotum Bold" pitchFamily="18" charset="-127"/>
              </a:rPr>
              <a:t>★</a:t>
            </a:r>
            <a:r>
              <a:rPr lang="ko-KR" altLang="en-US" sz="1488" b="1" kern="0" dirty="0">
                <a:solidFill>
                  <a:srgbClr val="000000"/>
                </a:solidFill>
                <a:latin typeface="KoPubDotum Bold" pitchFamily="18" charset="-127"/>
                <a:ea typeface="KoPubDotum Bold" pitchFamily="18" charset="-127"/>
              </a:rPr>
              <a:t>클럽활동</a:t>
            </a:r>
            <a:endParaRPr lang="ja-JP" altLang="en-US" sz="1488" b="1" kern="0" dirty="0">
              <a:solidFill>
                <a:srgbClr val="000000"/>
              </a:solidFill>
              <a:latin typeface="KoPubDotum Bold" pitchFamily="18" charset="-127"/>
              <a:ea typeface="KoPubDotum Bold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・ </a:t>
            </a:r>
            <a:r>
              <a:rPr lang="ko-KR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하이쿠</a:t>
            </a:r>
            <a:endParaRPr lang="ja-JP" altLang="en-US" sz="1488" kern="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・ </a:t>
            </a:r>
            <a:r>
              <a:rPr lang="ko-KR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테니스</a:t>
            </a:r>
            <a:endParaRPr lang="en-US" altLang="ko-KR" sz="1488" kern="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・ </a:t>
            </a:r>
            <a:r>
              <a:rPr lang="ko-KR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골프</a:t>
            </a:r>
            <a:endParaRPr lang="ja-JP" altLang="en-US" sz="1488" kern="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・ </a:t>
            </a:r>
            <a:r>
              <a:rPr lang="ko-KR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여성 합창</a:t>
            </a:r>
            <a:endParaRPr lang="ja-JP" altLang="en-US" sz="1488" kern="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・ </a:t>
            </a:r>
            <a:r>
              <a:rPr lang="ko-KR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축구</a:t>
            </a:r>
            <a:endParaRPr lang="en-US" altLang="ko-KR" sz="1488" kern="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・ </a:t>
            </a:r>
            <a:r>
              <a:rPr lang="ko-KR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야구</a:t>
            </a:r>
            <a:endParaRPr lang="ja-JP" altLang="en-US" sz="1488" kern="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・ </a:t>
            </a:r>
            <a:r>
              <a:rPr lang="ko-KR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낚시</a:t>
            </a:r>
            <a:endParaRPr lang="ja-JP" altLang="en-US" sz="1488" kern="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・ </a:t>
            </a:r>
            <a:r>
              <a:rPr lang="ko-KR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매듭</a:t>
            </a:r>
            <a:endParaRPr lang="en-US" altLang="ko-KR" sz="1488" kern="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・ </a:t>
            </a:r>
            <a:r>
              <a:rPr lang="ko-KR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농구</a:t>
            </a:r>
            <a:endParaRPr lang="en-US" altLang="ko-KR" sz="1488" kern="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・ </a:t>
            </a:r>
            <a:r>
              <a:rPr lang="ko-KR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사진</a:t>
            </a:r>
            <a:endParaRPr lang="en-US" altLang="ko-KR" sz="1488" kern="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・ </a:t>
            </a:r>
            <a:r>
              <a:rPr lang="ko-KR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검도</a:t>
            </a:r>
            <a:endParaRPr lang="en-US" altLang="ko-KR" sz="1488" kern="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・ </a:t>
            </a:r>
            <a:r>
              <a:rPr lang="ko-KR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풋살</a:t>
            </a:r>
            <a:endParaRPr lang="en-US" altLang="ko-KR" sz="1488" kern="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・ </a:t>
            </a:r>
            <a:r>
              <a:rPr lang="ko-KR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배구</a:t>
            </a:r>
            <a:endParaRPr lang="en-US" altLang="ko-KR" sz="1488" kern="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・ </a:t>
            </a:r>
            <a:r>
              <a:rPr lang="ko-KR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터치 럭비</a:t>
            </a:r>
            <a:endParaRPr lang="en-US" altLang="ko-KR" sz="1488" kern="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・ </a:t>
            </a:r>
            <a:r>
              <a:rPr lang="ko-KR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마라톤</a:t>
            </a:r>
            <a:endParaRPr lang="en-US" altLang="ko-KR" sz="1488" kern="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・ </a:t>
            </a:r>
            <a:r>
              <a:rPr lang="ko-KR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스키</a:t>
            </a:r>
            <a:r>
              <a:rPr lang="en-US" altLang="ko-KR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/</a:t>
            </a:r>
            <a:r>
              <a:rPr lang="ko-KR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스노보드</a:t>
            </a:r>
            <a:endParaRPr lang="en-US" altLang="ko-KR" sz="1488" kern="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・ </a:t>
            </a:r>
            <a:r>
              <a:rPr lang="ko-KR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소년소녀야구</a:t>
            </a:r>
            <a:endParaRPr lang="en-US" altLang="ko-KR" sz="1488" kern="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・ </a:t>
            </a:r>
            <a:r>
              <a:rPr lang="ko-KR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소년축구</a:t>
            </a:r>
            <a:endParaRPr lang="en-US" altLang="ko-KR" sz="1488" kern="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・ </a:t>
            </a:r>
            <a:r>
              <a:rPr lang="ko-KR" altLang="en-US" sz="1488" kern="0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배드민턴</a:t>
            </a:r>
            <a:endParaRPr lang="en-US" altLang="ko-KR" sz="1488" kern="0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</p:txBody>
      </p:sp>
      <p:sp>
        <p:nvSpPr>
          <p:cNvPr id="16" name="AutoShape 9">
            <a:extLst>
              <a:ext uri="{FF2B5EF4-FFF2-40B4-BE49-F238E27FC236}">
                <a16:creationId xmlns:a16="http://schemas.microsoft.com/office/drawing/2014/main" id="{09B0B2BB-5EE9-420F-B74A-3DCAD398A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91" y="1876133"/>
            <a:ext cx="3761346" cy="2424592"/>
          </a:xfrm>
          <a:prstGeom prst="roundRect">
            <a:avLst>
              <a:gd name="adj" fmla="val 7866"/>
            </a:avLst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ko-KR" altLang="en-US" sz="1984" b="1" dirty="0">
                <a:solidFill>
                  <a:srgbClr val="000000"/>
                </a:solidFill>
                <a:latin typeface="KoPubDotum Bold" pitchFamily="18" charset="-127"/>
                <a:ea typeface="KoPubDotum Bold" pitchFamily="18" charset="-127"/>
              </a:rPr>
              <a:t>여행</a:t>
            </a:r>
            <a:r>
              <a:rPr lang="ja-JP" altLang="en-US" sz="1984" b="1" dirty="0">
                <a:solidFill>
                  <a:srgbClr val="000000"/>
                </a:solidFill>
                <a:latin typeface="KoPubDotum Bold" pitchFamily="18" charset="-127"/>
                <a:ea typeface="KoPubDotum Bold" pitchFamily="18" charset="-127"/>
              </a:rPr>
              <a:t>・</a:t>
            </a:r>
            <a:r>
              <a:rPr lang="ko-KR" altLang="en-US" sz="1984" b="1" dirty="0">
                <a:solidFill>
                  <a:srgbClr val="000000"/>
                </a:solidFill>
                <a:latin typeface="KoPubDotum Bold" pitchFamily="18" charset="-127"/>
                <a:ea typeface="KoPubDotum Bold" pitchFamily="18" charset="-127"/>
              </a:rPr>
              <a:t>시찰</a:t>
            </a:r>
            <a:endParaRPr lang="ja-JP" altLang="en-US" sz="1984" b="1" dirty="0">
              <a:solidFill>
                <a:srgbClr val="000000"/>
              </a:solidFill>
              <a:latin typeface="KoPubDotum Bold" pitchFamily="18" charset="-127"/>
              <a:ea typeface="KoPubDotum Bold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 </a:t>
            </a:r>
            <a:r>
              <a:rPr lang="en-US" altLang="ja-JP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2024</a:t>
            </a:r>
            <a:r>
              <a:rPr lang="ko-KR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년도 실적</a:t>
            </a:r>
            <a:endParaRPr lang="ja-JP" altLang="en-US" sz="1984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 ・</a:t>
            </a:r>
            <a:r>
              <a:rPr lang="ko-KR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명승탐방</a:t>
            </a:r>
            <a:endParaRPr lang="ja-JP" altLang="en-US" sz="1984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　 </a:t>
            </a:r>
            <a:r>
              <a:rPr lang="ko-KR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봄</a:t>
            </a:r>
            <a:r>
              <a:rPr lang="ja-JP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　   </a:t>
            </a:r>
            <a:r>
              <a:rPr lang="ko-KR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강화도</a:t>
            </a:r>
            <a:endParaRPr lang="en-US" altLang="ko-KR" sz="1984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    </a:t>
            </a:r>
            <a:r>
              <a:rPr lang="ko-KR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가을   충청북도</a:t>
            </a:r>
            <a:r>
              <a:rPr lang="ja-JP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・</a:t>
            </a:r>
            <a:r>
              <a:rPr lang="ko-KR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청주시</a:t>
            </a:r>
            <a:endParaRPr lang="ja-JP" altLang="en-US" sz="1984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 ・</a:t>
            </a:r>
            <a:r>
              <a:rPr lang="ko-KR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역사탐방</a:t>
            </a:r>
            <a:r>
              <a:rPr lang="en-US" altLang="ko-KR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(2</a:t>
            </a:r>
            <a:r>
              <a:rPr lang="ko-KR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회</a:t>
            </a:r>
            <a:r>
              <a:rPr lang="en-US" altLang="ko-KR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)</a:t>
            </a:r>
          </a:p>
          <a:p>
            <a:pPr defTabSz="56701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        </a:t>
            </a:r>
            <a:r>
              <a:rPr lang="ko-KR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한일 역사 연고지 산책</a:t>
            </a:r>
            <a:r>
              <a:rPr lang="ja-JP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 </a:t>
            </a:r>
            <a:r>
              <a:rPr lang="ko-KR" altLang="en-US" sz="1984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등</a:t>
            </a:r>
            <a:endParaRPr lang="ja-JP" altLang="en-US" sz="1984" dirty="0">
              <a:solidFill>
                <a:srgbClr val="000000"/>
              </a:solidFill>
              <a:latin typeface="KoPubDotum Light" pitchFamily="18" charset="-127"/>
              <a:ea typeface="KoPubDotum Light" pitchFamily="18" charset="-127"/>
            </a:endParaRPr>
          </a:p>
        </p:txBody>
      </p:sp>
      <p:sp>
        <p:nvSpPr>
          <p:cNvPr id="15" name="AutoShape 9">
            <a:extLst>
              <a:ext uri="{FF2B5EF4-FFF2-40B4-BE49-F238E27FC236}">
                <a16:creationId xmlns:a16="http://schemas.microsoft.com/office/drawing/2014/main" id="{B714587B-AD13-46F1-9423-D19CC7CE2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3" y="9722315"/>
            <a:ext cx="3845811" cy="398204"/>
          </a:xfrm>
          <a:prstGeom prst="roundRect">
            <a:avLst>
              <a:gd name="adj" fmla="val 7866"/>
            </a:avLst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defTabSz="56701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1488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2025</a:t>
            </a:r>
            <a:r>
              <a:rPr lang="ko-KR" altLang="en-US" sz="1488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년도</a:t>
            </a:r>
            <a:r>
              <a:rPr lang="ja-JP" altLang="en-US" sz="1488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　</a:t>
            </a:r>
            <a:r>
              <a:rPr lang="ko-KR" altLang="en-US" sz="1488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소프트볼대회</a:t>
            </a:r>
            <a:r>
              <a:rPr lang="ja-JP" altLang="en-US" sz="1488" dirty="0">
                <a:solidFill>
                  <a:srgbClr val="000000"/>
                </a:solidFill>
                <a:latin typeface="KoPubDotum Light" pitchFamily="18" charset="-127"/>
                <a:ea typeface="KoPubDotum Light" pitchFamily="18" charset="-127"/>
              </a:rPr>
              <a:t>　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97565594-627A-4688-B998-96D37A88D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007" y="6696748"/>
            <a:ext cx="1521876" cy="187521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307BCC40-1068-4636-969F-43A30BA94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617" y="2119852"/>
            <a:ext cx="3554505" cy="223769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6F931BA-268F-40BD-A57F-BF753D69A5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H="1" flipV="1">
            <a:off x="363321" y="8071436"/>
            <a:ext cx="3211878" cy="1765607"/>
          </a:xfrm>
          <a:prstGeom prst="rect">
            <a:avLst/>
          </a:prstGeom>
        </p:spPr>
      </p:pic>
      <p:sp>
        <p:nvSpPr>
          <p:cNvPr id="17" name="Text Box 11">
            <a:extLst>
              <a:ext uri="{FF2B5EF4-FFF2-40B4-BE49-F238E27FC236}">
                <a16:creationId xmlns:a16="http://schemas.microsoft.com/office/drawing/2014/main" id="{AACC3749-CFBC-4F67-A5EA-7CE118B04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038" y="10058763"/>
            <a:ext cx="706481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ja-JP" sz="1800" u="sng" dirty="0">
                <a:latin typeface="+mn-ea"/>
                <a:ea typeface="+mn-ea"/>
              </a:rPr>
              <a:t>※</a:t>
            </a:r>
            <a:r>
              <a:rPr lang="ko-KR" altLang="en-US" sz="1600" u="sng" dirty="0">
                <a:latin typeface="+mn-ea"/>
                <a:ea typeface="+mn-ea"/>
              </a:rPr>
              <a:t>회원회비를 바탕으로 </a:t>
            </a:r>
            <a:r>
              <a:rPr lang="en-US" altLang="ko-KR" sz="1600" u="sng" dirty="0">
                <a:latin typeface="+mn-ea"/>
                <a:ea typeface="+mn-ea"/>
              </a:rPr>
              <a:t>SJC</a:t>
            </a:r>
            <a:r>
              <a:rPr lang="ko-KR" altLang="en-US" sz="1600" u="sng" dirty="0">
                <a:latin typeface="+mn-ea"/>
                <a:ea typeface="+mn-ea"/>
              </a:rPr>
              <a:t>로부터 보조가 나오므로 적은 자기 부담 또는 일부 무료로 각종 활동에 참가하실 수 있습니다</a:t>
            </a:r>
            <a:r>
              <a:rPr lang="en-US" altLang="ko-KR" sz="1600" u="sng" dirty="0">
                <a:latin typeface="+mn-ea"/>
                <a:ea typeface="+mn-ea"/>
              </a:rPr>
              <a:t>.</a:t>
            </a:r>
            <a:endParaRPr lang="ja-JP" altLang="en-US" sz="1800" u="sng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94448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6BF97CA-AD92-4B5A-B480-3248E08CE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6C3-C359-4536-A3CF-55774601E46A}" type="slidenum">
              <a:rPr kumimoji="1" lang="ja-JP" altLang="en-US" sz="1984"/>
              <a:t>5</a:t>
            </a:fld>
            <a:endParaRPr kumimoji="1" lang="ja-JP" altLang="en-US" sz="1984" dirty="0"/>
          </a:p>
        </p:txBody>
      </p:sp>
      <p:sp>
        <p:nvSpPr>
          <p:cNvPr id="5" name="Text Box 223">
            <a:extLst>
              <a:ext uri="{FF2B5EF4-FFF2-40B4-BE49-F238E27FC236}">
                <a16:creationId xmlns:a16="http://schemas.microsoft.com/office/drawing/2014/main" id="{18F90E04-5A64-4542-A2B4-E6AD3BE18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792" y="237017"/>
            <a:ext cx="1705916" cy="51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72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Dotum Bold" pitchFamily="18" charset="-127"/>
                <a:ea typeface="KoPubDotum Bold" pitchFamily="18" charset="-127"/>
              </a:rPr>
              <a:t>회원 자격</a:t>
            </a:r>
            <a:endParaRPr lang="ja-JP" altLang="en-US" sz="2728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PubDotum Bold" pitchFamily="18" charset="-127"/>
              <a:ea typeface="KoPubDotum Bold" pitchFamily="18" charset="-127"/>
            </a:endParaRPr>
          </a:p>
        </p:txBody>
      </p:sp>
      <p:graphicFrame>
        <p:nvGraphicFramePr>
          <p:cNvPr id="6" name="Group 231">
            <a:extLst>
              <a:ext uri="{FF2B5EF4-FFF2-40B4-BE49-F238E27FC236}">
                <a16:creationId xmlns:a16="http://schemas.microsoft.com/office/drawing/2014/main" id="{14E88344-F221-46AB-BC05-B6CA9BA33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627569"/>
              </p:ext>
            </p:extLst>
          </p:nvPr>
        </p:nvGraphicFramePr>
        <p:xfrm>
          <a:off x="295792" y="1320002"/>
          <a:ext cx="6968090" cy="7475048"/>
        </p:xfrm>
        <a:graphic>
          <a:graphicData uri="http://schemas.openxmlformats.org/drawingml/2006/table">
            <a:tbl>
              <a:tblPr/>
              <a:tblGrid>
                <a:gridCol w="11116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9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7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18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</a:txBody>
                  <a:tcPr marL="56700" marR="56700" marT="33429" marB="334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법인 회원</a:t>
                      </a:r>
                      <a:endParaRPr kumimoji="1" lang="ja-JP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</a:txBody>
                  <a:tcPr marL="56700" marR="56700" marT="33429" marB="334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법인찬조회원</a:t>
                      </a:r>
                      <a:endParaRPr kumimoji="1" lang="ja-JP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</a:txBody>
                  <a:tcPr marL="56700" marR="56700" marT="33429" marB="334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6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가입 자격</a:t>
                      </a:r>
                      <a:endParaRPr kumimoji="1" lang="ja-JP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</a:txBody>
                  <a:tcPr marL="56700" marR="56700" marT="33429" marB="334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① 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일본법인이 한국내에 설립한</a:t>
                      </a:r>
                      <a:endParaRPr kumimoji="1" lang="en-US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    현지법인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(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일본국 회사법상의</a:t>
                      </a:r>
                      <a:endParaRPr kumimoji="1" lang="en-US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 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   자회사</a:t>
                      </a:r>
                      <a:r>
                        <a:rPr lang="ja-JP" altLang="en-US" sz="2000" dirty="0">
                          <a:latin typeface="KoPubDotum Light" pitchFamily="18" charset="-127"/>
                          <a:ea typeface="KoPubDotum Light" pitchFamily="18" charset="-127"/>
                        </a:rPr>
                        <a:t>･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관련회사 등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), 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지점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,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    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영업소 또는 사무소</a:t>
                      </a:r>
                      <a:endParaRPr kumimoji="1" lang="en-US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② 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일본법인과 출자 또는 기술 제휴 관계를 갖고 동시에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 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일본국 법인으로부터 파견된 일본인이 상주하는 한국법인</a:t>
                      </a:r>
                      <a:endParaRPr kumimoji="1" lang="en-US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    </a:t>
                      </a:r>
                      <a:endParaRPr kumimoji="1" lang="ja-JP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</a:txBody>
                  <a:tcPr marL="56700" marR="56700" marT="33429" marB="334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① 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본조 제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1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항에는 적합치 않으나 본회의 목적에 동의 하며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, 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각종 사업에 참여를 희망하는 법인으로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, 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법인회원 또는 법인찬조회원 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2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사이상의 추천을 받은 법인</a:t>
                      </a:r>
                      <a:endParaRPr kumimoji="1" lang="en-US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② 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본조제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1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항을 바탕으로 법인</a:t>
                      </a:r>
                      <a:endParaRPr kumimoji="1" lang="en-US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    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회원이었던 법인으로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, 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본조</a:t>
                      </a:r>
                      <a:endParaRPr kumimoji="1" lang="en-US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     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제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1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항의 자격요건을 상실한</a:t>
                      </a:r>
                      <a:endParaRPr kumimoji="1" lang="en-US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     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경우</a:t>
                      </a:r>
                      <a:endParaRPr kumimoji="1" lang="en-US" altLang="ja-JP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</a:txBody>
                  <a:tcPr marL="56700" marR="56700" marT="33429" marB="334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1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회비</a:t>
                      </a:r>
                      <a:endParaRPr kumimoji="1" lang="ja-JP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</a:txBody>
                  <a:tcPr marL="56700" marR="56700" marT="33429" marB="334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Bold" pitchFamily="18" charset="-127"/>
                          <a:ea typeface="KoPubDotum Bold" pitchFamily="18" charset="-127"/>
                        </a:rPr>
                        <a:t>연회비</a:t>
                      </a:r>
                      <a:endParaRPr kumimoji="1" lang="ja-JP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Bold" pitchFamily="18" charset="-127"/>
                        <a:ea typeface="KoPubDotum Bold" pitchFamily="18" charset="-127"/>
                      </a:endParaRP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　 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주재원 사원수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,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진출형태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,</a:t>
                      </a:r>
                      <a:r>
                        <a:rPr kumimoji="1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　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모회사규모등에 의한 산정</a:t>
                      </a:r>
                      <a:endParaRPr kumimoji="1" lang="en-US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Bold" pitchFamily="18" charset="-127"/>
                          <a:ea typeface="KoPubDotum Bold" pitchFamily="18" charset="-127"/>
                        </a:rPr>
                        <a:t>입회금</a:t>
                      </a:r>
                      <a:r>
                        <a:rPr kumimoji="1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　</a:t>
                      </a: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1,000,000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원</a:t>
                      </a:r>
                      <a:endParaRPr kumimoji="1" lang="ja-JP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</a:txBody>
                  <a:tcPr marL="56700" marR="56700" marT="33429" marB="334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Bold" pitchFamily="18" charset="-127"/>
                          <a:ea typeface="KoPubDotum Bold" pitchFamily="18" charset="-127"/>
                        </a:rPr>
                        <a:t>연회비</a:t>
                      </a:r>
                      <a:r>
                        <a:rPr kumimoji="1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　</a:t>
                      </a: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1,050,000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원</a:t>
                      </a:r>
                      <a:endParaRPr kumimoji="1" lang="ja-JP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Bold" pitchFamily="18" charset="-127"/>
                          <a:ea typeface="KoPubDotum Bold" pitchFamily="18" charset="-127"/>
                        </a:rPr>
                        <a:t>입회금</a:t>
                      </a:r>
                      <a:r>
                        <a:rPr kumimoji="1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　</a:t>
                      </a: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1,000,000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원</a:t>
                      </a:r>
                      <a:endParaRPr kumimoji="1" lang="ja-JP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</a:txBody>
                  <a:tcPr marL="56700" marR="56700" marT="33429" marB="334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 Box 61">
            <a:extLst>
              <a:ext uri="{FF2B5EF4-FFF2-40B4-BE49-F238E27FC236}">
                <a16:creationId xmlns:a16="http://schemas.microsoft.com/office/drawing/2014/main" id="{D921B16D-C94C-48BE-9E76-D8C6C7526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792" y="8934315"/>
            <a:ext cx="7094359" cy="100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※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법인회원등록에 있어서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, 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법인에 소속하는 사람 중 개인회원에 해당하는 사람은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, SJC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회칙 제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8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조 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3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항에 근거해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, 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개인회원으로서도 등록이 필수가 됩니다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.</a:t>
            </a:r>
            <a:endParaRPr lang="ja-JP" altLang="en-US" sz="1984" dirty="0">
              <a:latin typeface="KoPubDotum Light" pitchFamily="18" charset="-127"/>
              <a:ea typeface="KoPubDotum Light" pitchFamily="18" charset="-127"/>
            </a:endParaRPr>
          </a:p>
        </p:txBody>
      </p:sp>
      <p:sp>
        <p:nvSpPr>
          <p:cNvPr id="9" name="Text Box 223">
            <a:extLst>
              <a:ext uri="{FF2B5EF4-FFF2-40B4-BE49-F238E27FC236}">
                <a16:creationId xmlns:a16="http://schemas.microsoft.com/office/drawing/2014/main" id="{7748735C-5E0F-4D51-96EE-4B0555E99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792" y="738242"/>
            <a:ext cx="4028667" cy="51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ja-JP" altLang="en-US" sz="272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Dotum Bold" pitchFamily="18" charset="-127"/>
                <a:ea typeface="KoPubDotum Bold" pitchFamily="18" charset="-127"/>
              </a:rPr>
              <a:t>＜</a:t>
            </a:r>
            <a:r>
              <a:rPr lang="ko-KR" altLang="en-US" sz="272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Dotum Bold" pitchFamily="18" charset="-127"/>
                <a:ea typeface="KoPubDotum Bold" pitchFamily="18" charset="-127"/>
              </a:rPr>
              <a:t>법인회비표（개요）</a:t>
            </a:r>
            <a:r>
              <a:rPr lang="ja-JP" altLang="en-US" sz="272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Dotum Bold" pitchFamily="18" charset="-127"/>
                <a:ea typeface="KoPubDotum Bold" pitchFamily="18" charset="-127"/>
              </a:rPr>
              <a:t>＞</a:t>
            </a:r>
          </a:p>
        </p:txBody>
      </p:sp>
    </p:spTree>
    <p:extLst>
      <p:ext uri="{BB962C8B-B14F-4D97-AF65-F5344CB8AC3E}">
        <p14:creationId xmlns:p14="http://schemas.microsoft.com/office/powerpoint/2010/main" val="4029216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30534AD-16E1-49FB-8097-DC58D78DB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6C3-C359-4536-A3CF-55774601E46A}" type="slidenum">
              <a:rPr kumimoji="1" lang="ja-JP" altLang="en-US" sz="1984"/>
              <a:t>6</a:t>
            </a:fld>
            <a:endParaRPr kumimoji="1" lang="ja-JP" altLang="en-US" sz="1984" dirty="0"/>
          </a:p>
        </p:txBody>
      </p:sp>
      <p:graphicFrame>
        <p:nvGraphicFramePr>
          <p:cNvPr id="6" name="Group 221">
            <a:extLst>
              <a:ext uri="{FF2B5EF4-FFF2-40B4-BE49-F238E27FC236}">
                <a16:creationId xmlns:a16="http://schemas.microsoft.com/office/drawing/2014/main" id="{D9A91EB2-7BCF-41EF-8ABF-CDF6D7FE5D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367103"/>
              </p:ext>
            </p:extLst>
          </p:nvPr>
        </p:nvGraphicFramePr>
        <p:xfrm>
          <a:off x="241266" y="1222914"/>
          <a:ext cx="7081165" cy="5982992"/>
        </p:xfrm>
        <a:graphic>
          <a:graphicData uri="http://schemas.openxmlformats.org/drawingml/2006/table">
            <a:tbl>
              <a:tblPr/>
              <a:tblGrid>
                <a:gridCol w="1117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1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1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8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</a:txBody>
                  <a:tcPr marL="56698" marR="56698" marT="29892" marB="298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개인회원</a:t>
                      </a:r>
                      <a:endParaRPr kumimoji="1" lang="ja-JP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</a:txBody>
                  <a:tcPr marL="56698" marR="56698" marT="29892" marB="29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개인찬조회원</a:t>
                      </a:r>
                      <a:endParaRPr kumimoji="1" lang="ja-JP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</a:txBody>
                  <a:tcPr marL="56698" marR="56698" marT="29892" marB="29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63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가입 자격</a:t>
                      </a:r>
                      <a:endParaRPr kumimoji="1" lang="ja-JP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</a:txBody>
                  <a:tcPr marL="56698" marR="56698" marT="29892" marB="298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서울특별시 및 그 근교에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 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거주</a:t>
                      </a:r>
                      <a:endParaRPr kumimoji="1" lang="en-US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하며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, 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일본국적인 사람으로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체류계를 재대한민국 일본국 대사관에 제출한 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18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세이상인 사람</a:t>
                      </a:r>
                      <a:endParaRPr kumimoji="1" lang="ja-JP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</a:txBody>
                  <a:tcPr marL="56698" marR="56698" marT="29892" marB="29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개인회원으로는 적합하지</a:t>
                      </a:r>
                      <a:endParaRPr kumimoji="1" lang="en-US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않으나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, 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본회의 목적에 동의</a:t>
                      </a:r>
                      <a:endParaRPr kumimoji="1" lang="en-US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하며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,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 각종 사업에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 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참여를</a:t>
                      </a:r>
                      <a:endParaRPr kumimoji="1" lang="en-US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희망하는 사람으로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,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개인회원 또는 개인찬조회원 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2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인이상의 추천을받은 사람</a:t>
                      </a:r>
                      <a:endParaRPr kumimoji="1" lang="ja-JP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</a:txBody>
                  <a:tcPr marL="56698" marR="56698" marT="29892" marB="29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21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회비</a:t>
                      </a:r>
                      <a:endParaRPr kumimoji="1" lang="ja-JP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</a:txBody>
                  <a:tcPr marL="56698" marR="56698" marT="29892" marB="298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Bold" pitchFamily="18" charset="-127"/>
                          <a:ea typeface="KoPubDotum Bold" pitchFamily="18" charset="-127"/>
                        </a:rPr>
                        <a:t>연회비</a:t>
                      </a:r>
                      <a:endParaRPr kumimoji="1" lang="en-US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Bold" pitchFamily="18" charset="-127"/>
                        <a:ea typeface="KoPubDotum Bold" pitchFamily="18" charset="-12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Bold" pitchFamily="18" charset="-127"/>
                        <a:ea typeface="KoPubDotum Bold" pitchFamily="18" charset="-12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・</a:t>
                      </a:r>
                      <a:r>
                        <a:rPr kumimoji="1" lang="ko-KR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일반</a:t>
                      </a:r>
                      <a:r>
                        <a:rPr kumimoji="1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　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　　　　　</a:t>
                      </a: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240,000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원</a:t>
                      </a: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(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단신</a:t>
                      </a:r>
                      <a:r>
                        <a:rPr kumimoji="1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　　　　  </a:t>
                      </a: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300,000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원</a:t>
                      </a: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(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가족</a:t>
                      </a:r>
                      <a:r>
                        <a:rPr kumimoji="1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</a:txBody>
                  <a:tcPr marL="56698" marR="56698" marT="29892" marB="29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Bold" pitchFamily="18" charset="-127"/>
                          <a:ea typeface="KoPubDotum Bold" pitchFamily="18" charset="-127"/>
                        </a:rPr>
                        <a:t>연회비</a:t>
                      </a:r>
                      <a:endParaRPr kumimoji="1" lang="en-US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Bold" pitchFamily="18" charset="-127"/>
                        <a:ea typeface="KoPubDotum Bold" pitchFamily="18" charset="-12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Bold" pitchFamily="18" charset="-127"/>
                        <a:ea typeface="KoPubDotum Bold" pitchFamily="18" charset="-12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・</a:t>
                      </a:r>
                      <a:r>
                        <a:rPr kumimoji="1" lang="ko-KR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일반</a:t>
                      </a:r>
                      <a:r>
                        <a:rPr kumimoji="1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　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　　　　　</a:t>
                      </a: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168,000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원</a:t>
                      </a: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(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단신</a:t>
                      </a:r>
                      <a:r>
                        <a:rPr kumimoji="1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　　　　  </a:t>
                      </a: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210,000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원</a:t>
                      </a: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(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가족</a:t>
                      </a:r>
                      <a:r>
                        <a:rPr kumimoji="1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oPubDotum Light" pitchFamily="18" charset="-127"/>
                          <a:ea typeface="KoPubDotum Light" pitchFamily="18" charset="-127"/>
                        </a:rPr>
                        <a:t>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oPubDotum Light" pitchFamily="18" charset="-127"/>
                        <a:ea typeface="KoPubDotum Light" pitchFamily="18" charset="-127"/>
                      </a:endParaRPr>
                    </a:p>
                  </a:txBody>
                  <a:tcPr marL="56698" marR="56698" marT="29892" marB="298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 Box 61">
            <a:extLst>
              <a:ext uri="{FF2B5EF4-FFF2-40B4-BE49-F238E27FC236}">
                <a16:creationId xmlns:a16="http://schemas.microsoft.com/office/drawing/2014/main" id="{51A79D65-E765-45DD-B72C-771331012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266" y="8592716"/>
            <a:ext cx="5412992" cy="39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ja-JP" sz="1984" dirty="0">
                <a:latin typeface="KoPubDotum Light" pitchFamily="18" charset="-127"/>
                <a:ea typeface="KoPubDotum Light" pitchFamily="18" charset="-127"/>
              </a:rPr>
              <a:t>※</a:t>
            </a:r>
            <a:r>
              <a:rPr lang="ko-KR" altLang="en-US" sz="1984" dirty="0">
                <a:latin typeface="KoPubDotum Light" pitchFamily="18" charset="-127"/>
                <a:ea typeface="KoPubDotum Light" pitchFamily="18" charset="-127"/>
              </a:rPr>
              <a:t>자세한 사항은 사무국으로 문의하십시요</a:t>
            </a:r>
            <a:r>
              <a:rPr lang="en-US" altLang="ko-KR" sz="1984" dirty="0">
                <a:latin typeface="KoPubDotum Light" pitchFamily="18" charset="-127"/>
                <a:ea typeface="KoPubDotum Light" pitchFamily="18" charset="-127"/>
              </a:rPr>
              <a:t> .</a:t>
            </a:r>
            <a:endParaRPr lang="ja-JP" altLang="en-US" sz="1984" dirty="0">
              <a:latin typeface="KoPubDotum Light" pitchFamily="18" charset="-127"/>
              <a:ea typeface="KoPubDotum Light" pitchFamily="18" charset="-127"/>
            </a:endParaRPr>
          </a:p>
        </p:txBody>
      </p:sp>
      <p:sp>
        <p:nvSpPr>
          <p:cNvPr id="7" name="Text Box 223">
            <a:extLst>
              <a:ext uri="{FF2B5EF4-FFF2-40B4-BE49-F238E27FC236}">
                <a16:creationId xmlns:a16="http://schemas.microsoft.com/office/drawing/2014/main" id="{9077FE52-BF79-46DF-B724-F91FCAE69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792" y="583579"/>
            <a:ext cx="4028667" cy="51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ja-JP" altLang="en-US" sz="272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Dotum Bold" pitchFamily="18" charset="-127"/>
                <a:ea typeface="KoPubDotum Bold" pitchFamily="18" charset="-127"/>
              </a:rPr>
              <a:t>＜</a:t>
            </a:r>
            <a:r>
              <a:rPr lang="ko-KR" altLang="en-US" sz="272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Dotum Bold" pitchFamily="18" charset="-127"/>
                <a:ea typeface="KoPubDotum Bold" pitchFamily="18" charset="-127"/>
              </a:rPr>
              <a:t>개인회비표（개요）</a:t>
            </a:r>
            <a:r>
              <a:rPr lang="ja-JP" altLang="en-US" sz="272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Dotum Bold" pitchFamily="18" charset="-127"/>
                <a:ea typeface="KoPubDotum Bold" pitchFamily="18" charset="-127"/>
              </a:rPr>
              <a:t>＞</a:t>
            </a:r>
          </a:p>
        </p:txBody>
      </p:sp>
    </p:spTree>
    <p:extLst>
      <p:ext uri="{BB962C8B-B14F-4D97-AF65-F5344CB8AC3E}">
        <p14:creationId xmlns:p14="http://schemas.microsoft.com/office/powerpoint/2010/main" val="1264075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391</TotalTime>
  <Words>893</Words>
  <Application>Microsoft Office PowerPoint</Application>
  <PresentationFormat>ユーザー設定</PresentationFormat>
  <Paragraphs>172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6" baseType="lpstr">
      <vt:lpstr>KoPubDotum Bold</vt:lpstr>
      <vt:lpstr>KoPubDotum Light</vt:lpstr>
      <vt:lpstr>맑은 고딕</vt:lpstr>
      <vt:lpstr>ＭＳ Ｐゴシック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jcci</dc:creator>
  <cp:lastModifiedBy>jcci</cp:lastModifiedBy>
  <cp:revision>33</cp:revision>
  <cp:lastPrinted>2025-08-13T08:14:34Z</cp:lastPrinted>
  <dcterms:created xsi:type="dcterms:W3CDTF">2025-08-12T06:48:40Z</dcterms:created>
  <dcterms:modified xsi:type="dcterms:W3CDTF">2025-09-15T02:04:44Z</dcterms:modified>
</cp:coreProperties>
</file>